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5143500" cx="9144000"/>
  <p:notesSz cx="6858000" cy="9144000"/>
  <p:embeddedFontLst>
    <p:embeddedFont>
      <p:font typeface="Lato"/>
      <p:regular r:id="rId85"/>
      <p:bold r:id="rId86"/>
      <p:italic r:id="rId87"/>
      <p:boldItalic r:id="rId88"/>
    </p:embeddedFont>
    <p:embeddedFont>
      <p:font typeface="Nanum Gothic"/>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Lato-bold.fntdata"/><Relationship Id="rId41" Type="http://schemas.openxmlformats.org/officeDocument/2006/relationships/slide" Target="slides/slide36.xml"/><Relationship Id="rId85" Type="http://schemas.openxmlformats.org/officeDocument/2006/relationships/font" Target="fonts/Lato-regular.fntdata"/><Relationship Id="rId44" Type="http://schemas.openxmlformats.org/officeDocument/2006/relationships/slide" Target="slides/slide39.xml"/><Relationship Id="rId88" Type="http://schemas.openxmlformats.org/officeDocument/2006/relationships/font" Target="fonts/Lato-boldItalic.fntdata"/><Relationship Id="rId43" Type="http://schemas.openxmlformats.org/officeDocument/2006/relationships/slide" Target="slides/slide38.xml"/><Relationship Id="rId87" Type="http://schemas.openxmlformats.org/officeDocument/2006/relationships/font" Target="fonts/Lato-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NanumGothic-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NanumGothic-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a8085c0f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a8085c0f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a8085c0f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a8085c0f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a8085c0f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a8085c0f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a8085c0f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a8085c0f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a8085c0f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a8085c0f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7aa948673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7aa948673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ko">
                <a:solidFill>
                  <a:schemeClr val="dk2"/>
                </a:solidFill>
              </a:rPr>
              <a:t>**실습**</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7aa948673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7aa948673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7aa948673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7aa948673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ko"/>
              <a:t>**실습**</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7aa948673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7aa948673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7aa948673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7aa948673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7aa94867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7aa94867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7aa948673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7aa948673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**실습**</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a8085c0f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a8085c0f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7aa948673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7aa948673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7aa948673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7aa948673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7aa94867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7aa94867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7aa948673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7aa948673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7aa948673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7aa948673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7aa948673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7aa948673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7aa948673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7aa948673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7aa948673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7aa948673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7aa948673_0_5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7aa948673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a8085c0f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a8085c0f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ko">
                <a:solidFill>
                  <a:schemeClr val="dk2"/>
                </a:solidFill>
              </a:rPr>
              <a:t>**실습**</a:t>
            </a:r>
            <a:endParaRPr>
              <a:solidFill>
                <a:schemeClr val="dk2"/>
              </a:solidFill>
            </a:endParaRPr>
          </a:p>
          <a:p>
            <a:pPr indent="0" lvl="0" marL="0" rtl="0" algn="l">
              <a:spcBef>
                <a:spcPts val="0"/>
              </a:spcBef>
              <a:spcAft>
                <a:spcPts val="0"/>
              </a:spcAft>
              <a:buClr>
                <a:schemeClr val="dk2"/>
              </a:buClr>
              <a:buSzPts val="1100"/>
              <a:buFont typeface="Arial"/>
              <a:buNone/>
            </a:pPr>
            <a:r>
              <a:rPr lang="ko">
                <a:solidFill>
                  <a:schemeClr val="dk2"/>
                </a:solidFill>
              </a:rPr>
              <a:t>사이트의 것을 분석하고 CRA에 구현</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7aa948673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7aa948673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7aa94867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7aa948673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7aa94867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7aa94867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7aa948673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7aa948673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7aa948673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7aa948673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7aa948673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7aa948673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2"/>
                </a:solidFill>
              </a:rPr>
              <a:t>**실습**</a:t>
            </a:r>
            <a:endParaRPr>
              <a:solidFill>
                <a:schemeClr val="dk2"/>
              </a:solidFill>
            </a:endParaRPr>
          </a:p>
          <a:p>
            <a:pPr indent="0" lvl="0" marL="0" rtl="0" algn="l">
              <a:spcBef>
                <a:spcPts val="0"/>
              </a:spcBef>
              <a:spcAft>
                <a:spcPts val="0"/>
              </a:spcAft>
              <a:buNone/>
            </a:pPr>
            <a:r>
              <a:rPr lang="ko">
                <a:solidFill>
                  <a:schemeClr val="dk2"/>
                </a:solidFill>
              </a:rPr>
              <a:t>사이트의 것을 분석하고 CRA에 구현</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7aa948673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7aa948673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2"/>
                </a:solidFill>
              </a:rPr>
              <a:t>**실습**</a:t>
            </a:r>
            <a:endParaRPr>
              <a:solidFill>
                <a:schemeClr val="dk2"/>
              </a:solidFill>
            </a:endParaRPr>
          </a:p>
          <a:p>
            <a:pPr indent="0" lvl="0" marL="0" rtl="0" algn="l">
              <a:spcBef>
                <a:spcPts val="0"/>
              </a:spcBef>
              <a:spcAft>
                <a:spcPts val="0"/>
              </a:spcAft>
              <a:buNone/>
            </a:pPr>
            <a:r>
              <a:rPr lang="ko">
                <a:solidFill>
                  <a:schemeClr val="dk2"/>
                </a:solidFill>
              </a:rPr>
              <a:t>사이트의 것을 분석하고 CRA에 구현</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a8085c0ff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a8085c0ff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a8085c0f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a8085c0f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7aa948673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7aa948673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a8085c0f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a8085c0f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a8085c0f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a8085c0f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a8085c0f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a8085c0f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a8085c0f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a8085c0f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7aa948673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7aa948673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7aa948673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7aa948673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a8085c0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a8085c0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a8085c0ff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a8085c0ff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7aa948673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7aa948673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7aa948673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7aa948673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7aa94867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7aa94867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7aa948673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7aa948673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2"/>
                </a:solidFill>
              </a:rPr>
              <a:t>**실습**</a:t>
            </a:r>
            <a:endParaRPr>
              <a:solidFill>
                <a:schemeClr val="dk2"/>
              </a:solidFill>
            </a:endParaRPr>
          </a:p>
          <a:p>
            <a:pPr indent="0" lvl="0" marL="0" rtl="0" algn="l">
              <a:spcBef>
                <a:spcPts val="0"/>
              </a:spcBef>
              <a:spcAft>
                <a:spcPts val="0"/>
              </a:spcAft>
              <a:buNone/>
            </a:pPr>
            <a:r>
              <a:rPr lang="ko">
                <a:solidFill>
                  <a:schemeClr val="dk2"/>
                </a:solidFill>
              </a:rPr>
              <a:t>사이트의 것을 분석하고 CRA에 구현</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a8085c0f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a8085c0f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a8085c0f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a8085c0f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a8085c0f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a8085c0f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7aa948673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7aa948673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7aa948673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7aa948673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a8085c0f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a8085c0f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a8085c0f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a8085c0f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ko">
                <a:solidFill>
                  <a:schemeClr val="dk2"/>
                </a:solidFill>
              </a:rPr>
              <a:t>**실습**</a:t>
            </a:r>
            <a:endParaRPr>
              <a:solidFill>
                <a:schemeClr val="dk2"/>
              </a:solidFill>
            </a:endParaRPr>
          </a:p>
          <a:p>
            <a:pPr indent="0" lvl="0" marL="0" rtl="0" algn="l">
              <a:spcBef>
                <a:spcPts val="0"/>
              </a:spcBef>
              <a:spcAft>
                <a:spcPts val="0"/>
              </a:spcAft>
              <a:buClr>
                <a:schemeClr val="dk2"/>
              </a:buClr>
              <a:buSzPts val="1100"/>
              <a:buFont typeface="Arial"/>
              <a:buNone/>
            </a:pPr>
            <a:r>
              <a:rPr lang="ko">
                <a:solidFill>
                  <a:schemeClr val="dk2"/>
                </a:solidFill>
              </a:rPr>
              <a:t>CRA에 RHL 추가</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a8085c0f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a8085c0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7aa948673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7aa948673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a8085c0f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a8085c0f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5a8085c0f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a8085c0f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a8085c0f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a8085c0f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a8085c0f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a8085c0f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a8085c0f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a8085c0f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5a8085c0f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5a8085c0f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ko">
                <a:solidFill>
                  <a:schemeClr val="dk2"/>
                </a:solidFill>
              </a:rPr>
              <a:t>**실습**</a:t>
            </a:r>
            <a:endParaRPr>
              <a:solidFill>
                <a:schemeClr val="dk2"/>
              </a:solidFill>
            </a:endParaRPr>
          </a:p>
          <a:p>
            <a:pPr indent="0" lvl="0" marL="0" rtl="0" algn="l">
              <a:spcBef>
                <a:spcPts val="0"/>
              </a:spcBef>
              <a:spcAft>
                <a:spcPts val="0"/>
              </a:spcAft>
              <a:buClr>
                <a:schemeClr val="dk2"/>
              </a:buClr>
              <a:buSzPts val="1100"/>
              <a:buFont typeface="Arial"/>
              <a:buNone/>
            </a:pPr>
            <a:r>
              <a:rPr lang="ko">
                <a:solidFill>
                  <a:schemeClr val="dk2"/>
                </a:solidFill>
              </a:rPr>
              <a:t>사이트의 것을 분석하고 CRA에 구현</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a8085c0f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a8085c0f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a8085c0f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a8085c0f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7aa948673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7aa948673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a8085c0f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a8085c0f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a8085c0f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a8085c0f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ko">
                <a:solidFill>
                  <a:schemeClr val="dk2"/>
                </a:solidFill>
              </a:rPr>
              <a:t>**실습**</a:t>
            </a:r>
            <a:endParaRPr>
              <a:solidFill>
                <a:schemeClr val="dk2"/>
              </a:solidFill>
            </a:endParaRPr>
          </a:p>
          <a:p>
            <a:pPr indent="0" lvl="0" marL="0" rtl="0" algn="l">
              <a:spcBef>
                <a:spcPts val="0"/>
              </a:spcBef>
              <a:spcAft>
                <a:spcPts val="0"/>
              </a:spcAft>
              <a:buNone/>
            </a:pPr>
            <a:r>
              <a:rPr lang="ko">
                <a:solidFill>
                  <a:schemeClr val="dk2"/>
                </a:solidFill>
              </a:rPr>
              <a:t>CRA에 구현한 것을 배포해 보기</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7aa948673_0_2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7aa94867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a8085c0f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a8085c0f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ko">
                <a:solidFill>
                  <a:schemeClr val="dk2"/>
                </a:solidFill>
              </a:rPr>
              <a:t>**실습**</a:t>
            </a:r>
            <a:endParaRPr>
              <a:solidFill>
                <a:schemeClr val="dk2"/>
              </a:solidFill>
            </a:endParaRPr>
          </a:p>
          <a:p>
            <a:pPr indent="0" lvl="0" marL="0" rtl="0" algn="l">
              <a:spcBef>
                <a:spcPts val="0"/>
              </a:spcBef>
              <a:spcAft>
                <a:spcPts val="0"/>
              </a:spcAft>
              <a:buNone/>
            </a:pPr>
            <a:r>
              <a:rPr lang="ko">
                <a:solidFill>
                  <a:schemeClr val="dk2"/>
                </a:solidFill>
              </a:rPr>
              <a:t>Next.js 배포</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5a8085c0f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5a8085c0f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2"/>
              </a:buClr>
              <a:buSzPts val="1100"/>
              <a:buFont typeface="Arial"/>
              <a:buNone/>
            </a:pPr>
            <a:r>
              <a:rPr lang="ko"/>
              <a:t>**실습**</a:t>
            </a:r>
            <a:endParaRPr/>
          </a:p>
          <a:p>
            <a:pPr indent="0" lvl="0" marL="0" rtl="0" algn="l">
              <a:spcBef>
                <a:spcPts val="0"/>
              </a:spcBef>
              <a:spcAft>
                <a:spcPts val="0"/>
              </a:spcAft>
              <a:buNone/>
            </a:pPr>
            <a:r>
              <a:rPr lang="ko"/>
              <a:t>Next.js 배포</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a8085c0f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a8085c0f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5a8085c0f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a8085c0f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5a8085c0ff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a8085c0ff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5a8085c0ff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5a8085c0ff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5a8085c0ff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a8085c0ff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2"/>
              </a:buClr>
              <a:buSzPts val="1100"/>
              <a:buFont typeface="Arial"/>
              <a:buNone/>
            </a:pPr>
            <a:r>
              <a:rPr lang="ko">
                <a:solidFill>
                  <a:srgbClr val="158158"/>
                </a:solidFill>
              </a:rPr>
              <a:t>**실습**</a:t>
            </a:r>
            <a:endParaRPr>
              <a:solidFill>
                <a:srgbClr val="158158"/>
              </a:solidFill>
            </a:endParaRPr>
          </a:p>
          <a:p>
            <a:pPr indent="0" lvl="0" marL="0" rtl="0" algn="l">
              <a:spcBef>
                <a:spcPts val="0"/>
              </a:spcBef>
              <a:spcAft>
                <a:spcPts val="0"/>
              </a:spcAft>
              <a:buNone/>
            </a:pPr>
            <a:r>
              <a:rPr lang="ko">
                <a:solidFill>
                  <a:srgbClr val="158158"/>
                </a:solidFill>
              </a:rPr>
              <a:t>구동</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5a8085c0f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5a8085c0f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a8085c0ff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a8085c0ff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a8085c0ff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a8085c0ff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2"/>
              </a:buClr>
              <a:buSzPts val="1100"/>
              <a:buFont typeface="Arial"/>
              <a:buNone/>
            </a:pPr>
            <a:r>
              <a:rPr lang="ko">
                <a:solidFill>
                  <a:srgbClr val="158158"/>
                </a:solidFill>
              </a:rPr>
              <a:t>**실습**</a:t>
            </a:r>
            <a:endParaRPr>
              <a:solidFill>
                <a:srgbClr val="158158"/>
              </a:solidFill>
            </a:endParaRPr>
          </a:p>
          <a:p>
            <a:pPr indent="0" lvl="0" marL="0" rtl="0" algn="l">
              <a:spcBef>
                <a:spcPts val="0"/>
              </a:spcBef>
              <a:spcAft>
                <a:spcPts val="0"/>
              </a:spcAft>
              <a:buClr>
                <a:schemeClr val="dk2"/>
              </a:buClr>
              <a:buSzPts val="1100"/>
              <a:buFont typeface="Arial"/>
              <a:buNone/>
            </a:pPr>
            <a:r>
              <a:rPr lang="ko">
                <a:solidFill>
                  <a:srgbClr val="158158"/>
                </a:solidFill>
              </a:rPr>
              <a:t>구동</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7aa948673_0_2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7aa94867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7aa948673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7aa94867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3000"/>
              <a:buFont typeface="Nanum Gothic"/>
              <a:buNone/>
              <a:defRPr b="1" sz="3000">
                <a:solidFill>
                  <a:schemeClr val="dk2"/>
                </a:solidFill>
                <a:latin typeface="Nanum Gothic"/>
                <a:ea typeface="Nanum Gothic"/>
                <a:cs typeface="Nanum Gothic"/>
                <a:sym typeface="Nanum Gothic"/>
              </a:defRPr>
            </a:lvl1pPr>
            <a:lvl2pPr lvl="1" rtl="0">
              <a:spcBef>
                <a:spcPts val="0"/>
              </a:spcBef>
              <a:spcAft>
                <a:spcPts val="0"/>
              </a:spcAft>
              <a:buClr>
                <a:schemeClr val="dk2"/>
              </a:buClr>
              <a:buSzPts val="3000"/>
              <a:buFont typeface="Nanum Gothic"/>
              <a:buNone/>
              <a:defRPr b="1" sz="3000">
                <a:solidFill>
                  <a:schemeClr val="dk2"/>
                </a:solidFill>
                <a:latin typeface="Nanum Gothic"/>
                <a:ea typeface="Nanum Gothic"/>
                <a:cs typeface="Nanum Gothic"/>
                <a:sym typeface="Nanum Gothic"/>
              </a:defRPr>
            </a:lvl2pPr>
            <a:lvl3pPr lvl="2" rtl="0">
              <a:spcBef>
                <a:spcPts val="0"/>
              </a:spcBef>
              <a:spcAft>
                <a:spcPts val="0"/>
              </a:spcAft>
              <a:buClr>
                <a:schemeClr val="dk2"/>
              </a:buClr>
              <a:buSzPts val="3000"/>
              <a:buFont typeface="Nanum Gothic"/>
              <a:buNone/>
              <a:defRPr b="1" sz="3000">
                <a:solidFill>
                  <a:schemeClr val="dk2"/>
                </a:solidFill>
                <a:latin typeface="Nanum Gothic"/>
                <a:ea typeface="Nanum Gothic"/>
                <a:cs typeface="Nanum Gothic"/>
                <a:sym typeface="Nanum Gothic"/>
              </a:defRPr>
            </a:lvl3pPr>
            <a:lvl4pPr lvl="3" rtl="0">
              <a:spcBef>
                <a:spcPts val="0"/>
              </a:spcBef>
              <a:spcAft>
                <a:spcPts val="0"/>
              </a:spcAft>
              <a:buClr>
                <a:schemeClr val="dk2"/>
              </a:buClr>
              <a:buSzPts val="3000"/>
              <a:buFont typeface="Nanum Gothic"/>
              <a:buNone/>
              <a:defRPr b="1" sz="3000">
                <a:solidFill>
                  <a:schemeClr val="dk2"/>
                </a:solidFill>
                <a:latin typeface="Nanum Gothic"/>
                <a:ea typeface="Nanum Gothic"/>
                <a:cs typeface="Nanum Gothic"/>
                <a:sym typeface="Nanum Gothic"/>
              </a:defRPr>
            </a:lvl4pPr>
            <a:lvl5pPr lvl="4" rtl="0">
              <a:spcBef>
                <a:spcPts val="0"/>
              </a:spcBef>
              <a:spcAft>
                <a:spcPts val="0"/>
              </a:spcAft>
              <a:buClr>
                <a:schemeClr val="dk2"/>
              </a:buClr>
              <a:buSzPts val="3000"/>
              <a:buFont typeface="Nanum Gothic"/>
              <a:buNone/>
              <a:defRPr b="1" sz="3000">
                <a:solidFill>
                  <a:schemeClr val="dk2"/>
                </a:solidFill>
                <a:latin typeface="Nanum Gothic"/>
                <a:ea typeface="Nanum Gothic"/>
                <a:cs typeface="Nanum Gothic"/>
                <a:sym typeface="Nanum Gothic"/>
              </a:defRPr>
            </a:lvl5pPr>
            <a:lvl6pPr lvl="5" rtl="0">
              <a:spcBef>
                <a:spcPts val="0"/>
              </a:spcBef>
              <a:spcAft>
                <a:spcPts val="0"/>
              </a:spcAft>
              <a:buClr>
                <a:schemeClr val="dk2"/>
              </a:buClr>
              <a:buSzPts val="3000"/>
              <a:buFont typeface="Nanum Gothic"/>
              <a:buNone/>
              <a:defRPr b="1" sz="3000">
                <a:solidFill>
                  <a:schemeClr val="dk2"/>
                </a:solidFill>
                <a:latin typeface="Nanum Gothic"/>
                <a:ea typeface="Nanum Gothic"/>
                <a:cs typeface="Nanum Gothic"/>
                <a:sym typeface="Nanum Gothic"/>
              </a:defRPr>
            </a:lvl6pPr>
            <a:lvl7pPr lvl="6" rtl="0">
              <a:spcBef>
                <a:spcPts val="0"/>
              </a:spcBef>
              <a:spcAft>
                <a:spcPts val="0"/>
              </a:spcAft>
              <a:buClr>
                <a:schemeClr val="dk2"/>
              </a:buClr>
              <a:buSzPts val="3000"/>
              <a:buFont typeface="Nanum Gothic"/>
              <a:buNone/>
              <a:defRPr b="1" sz="3000">
                <a:solidFill>
                  <a:schemeClr val="dk2"/>
                </a:solidFill>
                <a:latin typeface="Nanum Gothic"/>
                <a:ea typeface="Nanum Gothic"/>
                <a:cs typeface="Nanum Gothic"/>
                <a:sym typeface="Nanum Gothic"/>
              </a:defRPr>
            </a:lvl7pPr>
            <a:lvl8pPr lvl="7" rtl="0">
              <a:spcBef>
                <a:spcPts val="0"/>
              </a:spcBef>
              <a:spcAft>
                <a:spcPts val="0"/>
              </a:spcAft>
              <a:buClr>
                <a:schemeClr val="dk2"/>
              </a:buClr>
              <a:buSzPts val="3000"/>
              <a:buFont typeface="Nanum Gothic"/>
              <a:buNone/>
              <a:defRPr b="1" sz="3000">
                <a:solidFill>
                  <a:schemeClr val="dk2"/>
                </a:solidFill>
                <a:latin typeface="Nanum Gothic"/>
                <a:ea typeface="Nanum Gothic"/>
                <a:cs typeface="Nanum Gothic"/>
                <a:sym typeface="Nanum Gothic"/>
              </a:defRPr>
            </a:lvl8pPr>
            <a:lvl9pPr lvl="8" rtl="0">
              <a:spcBef>
                <a:spcPts val="0"/>
              </a:spcBef>
              <a:spcAft>
                <a:spcPts val="0"/>
              </a:spcAft>
              <a:buClr>
                <a:schemeClr val="dk2"/>
              </a:buClr>
              <a:buSzPts val="3000"/>
              <a:buFont typeface="Nanum Gothic"/>
              <a:buNone/>
              <a:defRPr b="1" sz="3000">
                <a:solidFill>
                  <a:schemeClr val="dk2"/>
                </a:solidFill>
                <a:latin typeface="Nanum Gothic"/>
                <a:ea typeface="Nanum Gothic"/>
                <a:cs typeface="Nanum Gothic"/>
                <a:sym typeface="Nanum Gothic"/>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Nanum Gothic"/>
              <a:buChar char="●"/>
              <a:defRPr sz="1800">
                <a:solidFill>
                  <a:schemeClr val="dk2"/>
                </a:solidFill>
                <a:latin typeface="Nanum Gothic"/>
                <a:ea typeface="Nanum Gothic"/>
                <a:cs typeface="Nanum Gothic"/>
                <a:sym typeface="Nanum Gothic"/>
              </a:defRPr>
            </a:lvl1pPr>
            <a:lvl2pPr indent="-317500" lvl="1" marL="9144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2pPr>
            <a:lvl3pPr indent="-317500" lvl="2" marL="13716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3pPr>
            <a:lvl4pPr indent="-317500" lvl="3" marL="18288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4pPr>
            <a:lvl5pPr indent="-317500" lvl="4" marL="22860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5pPr>
            <a:lvl6pPr indent="-317500" lvl="5" marL="27432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6pPr>
            <a:lvl7pPr indent="-317500" lvl="6" marL="32004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7pPr>
            <a:lvl8pPr indent="-317500" lvl="7" marL="36576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8pPr>
            <a:lvl9pPr indent="-317500" lvl="8" marL="4114800" rtl="0">
              <a:lnSpc>
                <a:spcPct val="115000"/>
              </a:lnSpc>
              <a:spcBef>
                <a:spcPts val="1600"/>
              </a:spcBef>
              <a:spcAft>
                <a:spcPts val="1600"/>
              </a:spcAft>
              <a:buClr>
                <a:schemeClr val="dk2"/>
              </a:buClr>
              <a:buSzPts val="1400"/>
              <a:buFont typeface="Nanum Gothic"/>
              <a:buChar char="■"/>
              <a:defRPr>
                <a:solidFill>
                  <a:schemeClr val="dk2"/>
                </a:solidFill>
                <a:latin typeface="Nanum Gothic"/>
                <a:ea typeface="Nanum Gothic"/>
                <a:cs typeface="Nanum Gothic"/>
                <a:sym typeface="Nanum Gothic"/>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Nanum Gothic"/>
                <a:ea typeface="Nanum Gothic"/>
                <a:cs typeface="Nanum Gothic"/>
                <a:sym typeface="Nanum Gothic"/>
              </a:defRPr>
            </a:lvl1pPr>
            <a:lvl2pPr lvl="1" rtl="0" algn="r">
              <a:buNone/>
              <a:defRPr sz="1000">
                <a:solidFill>
                  <a:schemeClr val="dk2"/>
                </a:solidFill>
                <a:latin typeface="Nanum Gothic"/>
                <a:ea typeface="Nanum Gothic"/>
                <a:cs typeface="Nanum Gothic"/>
                <a:sym typeface="Nanum Gothic"/>
              </a:defRPr>
            </a:lvl2pPr>
            <a:lvl3pPr lvl="2" rtl="0" algn="r">
              <a:buNone/>
              <a:defRPr sz="1000">
                <a:solidFill>
                  <a:schemeClr val="dk2"/>
                </a:solidFill>
                <a:latin typeface="Nanum Gothic"/>
                <a:ea typeface="Nanum Gothic"/>
                <a:cs typeface="Nanum Gothic"/>
                <a:sym typeface="Nanum Gothic"/>
              </a:defRPr>
            </a:lvl3pPr>
            <a:lvl4pPr lvl="3" rtl="0" algn="r">
              <a:buNone/>
              <a:defRPr sz="1000">
                <a:solidFill>
                  <a:schemeClr val="dk2"/>
                </a:solidFill>
                <a:latin typeface="Nanum Gothic"/>
                <a:ea typeface="Nanum Gothic"/>
                <a:cs typeface="Nanum Gothic"/>
                <a:sym typeface="Nanum Gothic"/>
              </a:defRPr>
            </a:lvl4pPr>
            <a:lvl5pPr lvl="4" rtl="0" algn="r">
              <a:buNone/>
              <a:defRPr sz="1000">
                <a:solidFill>
                  <a:schemeClr val="dk2"/>
                </a:solidFill>
                <a:latin typeface="Nanum Gothic"/>
                <a:ea typeface="Nanum Gothic"/>
                <a:cs typeface="Nanum Gothic"/>
                <a:sym typeface="Nanum Gothic"/>
              </a:defRPr>
            </a:lvl5pPr>
            <a:lvl6pPr lvl="5" rtl="0" algn="r">
              <a:buNone/>
              <a:defRPr sz="1000">
                <a:solidFill>
                  <a:schemeClr val="dk2"/>
                </a:solidFill>
                <a:latin typeface="Nanum Gothic"/>
                <a:ea typeface="Nanum Gothic"/>
                <a:cs typeface="Nanum Gothic"/>
                <a:sym typeface="Nanum Gothic"/>
              </a:defRPr>
            </a:lvl6pPr>
            <a:lvl7pPr lvl="6" rtl="0" algn="r">
              <a:buNone/>
              <a:defRPr sz="1000">
                <a:solidFill>
                  <a:schemeClr val="dk2"/>
                </a:solidFill>
                <a:latin typeface="Nanum Gothic"/>
                <a:ea typeface="Nanum Gothic"/>
                <a:cs typeface="Nanum Gothic"/>
                <a:sym typeface="Nanum Gothic"/>
              </a:defRPr>
            </a:lvl7pPr>
            <a:lvl8pPr lvl="7" rtl="0" algn="r">
              <a:buNone/>
              <a:defRPr sz="1000">
                <a:solidFill>
                  <a:schemeClr val="dk2"/>
                </a:solidFill>
                <a:latin typeface="Nanum Gothic"/>
                <a:ea typeface="Nanum Gothic"/>
                <a:cs typeface="Nanum Gothic"/>
                <a:sym typeface="Nanum Gothic"/>
              </a:defRPr>
            </a:lvl8pPr>
            <a:lvl9pPr lvl="8" rtl="0" algn="r">
              <a:buNone/>
              <a:defRPr sz="1000">
                <a:solidFill>
                  <a:schemeClr val="dk2"/>
                </a:solidFill>
                <a:latin typeface="Nanum Gothic"/>
                <a:ea typeface="Nanum Gothic"/>
                <a:cs typeface="Nanum Gothic"/>
                <a:sym typeface="Nanum Gothic"/>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unicodeveloper/awesome-nextj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codepen.io/theham3d/pen/wGzodM"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facebook.github.io/create-react-app/docs/adding-typescript" TargetMode="External"/><Relationship Id="rId4" Type="http://schemas.openxmlformats.org/officeDocument/2006/relationships/hyperlink" Target="https://github.com/zeit/next-plugins/tree/master/packages/next-typescript#usag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hyperlink" Target="https://codesandbox.io/s/github/GantMan/ReactStateMuseum/tree/master/React/redux" TargetMode="Externa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codesandbox.io/s/github/GantMan/ReactStateMuseum/tree/master/React/mobx" TargetMode="Externa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3.png"/><Relationship Id="rId4" Type="http://schemas.openxmlformats.org/officeDocument/2006/relationships/image" Target="../media/image1.png"/><Relationship Id="rId5" Type="http://schemas.openxmlformats.org/officeDocument/2006/relationships/image" Target="../media/image5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hyperlink" Target="https://reacttraining.com/react-router/web/example/basic" TargetMode="Externa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www.youtube.com/watch?v=xsSnOQynTHs" TargetMode="External"/><Relationship Id="rId4" Type="http://schemas.openxmlformats.org/officeDocument/2006/relationships/image" Target="../media/image4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github.com/sharegate/craco/blob/master/packages/craco" TargetMode="External"/><Relationship Id="rId4" Type="http://schemas.openxmlformats.org/officeDocument/2006/relationships/hyperlink" Target="https://github.com/HasanAyan/craco-plugin-react-hot-reload"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5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github.com/antonybudianto/cra-universa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hyperlink" Target="https://github.com/zeit/next.js/#fetching-data-and-component-lifecycle" TargetMode="Externa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react-etc.vlpt.us/08.deploy-s3.html" TargetMode="Externa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reactgo.com/deploy-react-app-github-pages/" TargetMode="Externa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devcenter.heroku.com/articles/heroku-cli" TargetMode="External"/><Relationship Id="rId4" Type="http://schemas.openxmlformats.org/officeDocument/2006/relationships/hyperlink" Target="https://github.com/mars/heroku-nextjs" TargetMode="External"/><Relationship Id="rId5"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zeit.co/guides/deploying-nextjs-with-now" TargetMode="Externa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github.com/danielcondemarin/serverless-nextjs-plugin" TargetMode="Externa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hyperlink" Target="https://github.com/zeit/hyper" TargetMode="Externa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github.com/zeit/hyper#contribute"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hyperlink" Target="https://github.com/getinsomnia/insomnia" TargetMode="Externa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5.png"/><Relationship Id="rId4" Type="http://schemas.openxmlformats.org/officeDocument/2006/relationships/image" Target="../media/image1.png"/><Relationship Id="rId5"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React 시작부터 배포까지</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2400"/>
              <a:t>React 사용자를 위한 리액트 부트캠프</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pic>
        <p:nvPicPr>
          <p:cNvPr id="74" name="Google Shape;74;p13"/>
          <p:cNvPicPr preferRelativeResize="0"/>
          <p:nvPr/>
        </p:nvPicPr>
        <p:blipFill>
          <a:blip r:embed="rId3">
            <a:alphaModFix/>
          </a:blip>
          <a:stretch>
            <a:fillRect/>
          </a:stretch>
        </p:blipFill>
        <p:spPr>
          <a:xfrm>
            <a:off x="5987425" y="3726475"/>
            <a:ext cx="2734349" cy="998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SPA</a:t>
            </a:r>
            <a:endParaRPr/>
          </a:p>
        </p:txBody>
      </p:sp>
      <p:sp>
        <p:nvSpPr>
          <p:cNvPr id="145" name="Google Shape;145;p22"/>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ko"/>
              <a:t>싱글 페이지 애플리케이션</a:t>
            </a:r>
            <a:endParaRPr/>
          </a:p>
          <a:p>
            <a:pPr indent="0" lvl="0" marL="0" rtl="0" algn="l">
              <a:spcBef>
                <a:spcPts val="1600"/>
              </a:spcBef>
              <a:spcAft>
                <a:spcPts val="0"/>
              </a:spcAft>
              <a:buClr>
                <a:schemeClr val="dk2"/>
              </a:buClr>
              <a:buSzPts val="1100"/>
              <a:buFont typeface="Arial"/>
              <a:buNone/>
            </a:pPr>
            <a:r>
              <a:rPr lang="ko"/>
              <a:t>단일 페이지 응용 프로그램 (SPA)은 서버의 전체 페이지를 새로 로드하는 대신 동적으로 현재 페이지를 다시 작성하여 사용자와 상호 작용하는 웹 응용 프로그램 또는 웹 사이트입니다.</a:t>
            </a:r>
            <a:endParaRPr/>
          </a:p>
          <a:p>
            <a:pPr indent="0" lvl="0" marL="0" rtl="0" algn="l">
              <a:spcBef>
                <a:spcPts val="1600"/>
              </a:spcBef>
              <a:spcAft>
                <a:spcPts val="0"/>
              </a:spcAft>
              <a:buClr>
                <a:schemeClr val="dk2"/>
              </a:buClr>
              <a:buSzPts val="1100"/>
              <a:buFont typeface="Arial"/>
              <a:buNone/>
            </a:pPr>
            <a:r>
              <a:rPr lang="ko"/>
              <a:t>이 접근법은 연속적인 페이지 사이의 사용자 경험을 방해하지 않습니다 ...</a:t>
            </a:r>
            <a:endParaRPr/>
          </a:p>
          <a:p>
            <a:pPr indent="0" lvl="0" marL="0" rtl="0" algn="l">
              <a:spcBef>
                <a:spcPts val="1600"/>
              </a:spcBef>
              <a:spcAft>
                <a:spcPts val="1600"/>
              </a:spcAft>
              <a:buNone/>
            </a:pPr>
            <a:r>
              <a:rPr lang="ko"/>
              <a:t>** Facebook은 가장 대표적인 SPA **</a:t>
            </a:r>
            <a:endParaRPr/>
          </a:p>
        </p:txBody>
      </p:sp>
      <p:pic>
        <p:nvPicPr>
          <p:cNvPr id="146" name="Google Shape;146;p22"/>
          <p:cNvPicPr preferRelativeResize="0"/>
          <p:nvPr/>
        </p:nvPicPr>
        <p:blipFill>
          <a:blip r:embed="rId3">
            <a:alphaModFix/>
          </a:blip>
          <a:stretch>
            <a:fillRect/>
          </a:stretch>
        </p:blipFill>
        <p:spPr>
          <a:xfrm>
            <a:off x="4709350" y="213675"/>
            <a:ext cx="4192125" cy="4716149"/>
          </a:xfrm>
          <a:prstGeom prst="rect">
            <a:avLst/>
          </a:prstGeom>
          <a:noFill/>
          <a:ln>
            <a:noFill/>
          </a:ln>
        </p:spPr>
      </p:pic>
      <p:sp>
        <p:nvSpPr>
          <p:cNvPr id="147" name="Google Shape;147;p22"/>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https://thiyaratech.wordpress.com/2016/06/27/what-is-single-page-applicationsspa/</a:t>
            </a:r>
            <a:endParaRPr sz="800">
              <a:solidFill>
                <a:srgbClr val="B7B7B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React vs ...</a:t>
            </a:r>
            <a:endParaRPr/>
          </a:p>
        </p:txBody>
      </p:sp>
      <p:sp>
        <p:nvSpPr>
          <p:cNvPr id="153" name="Google Shape;153;p23"/>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4" name="Google Shape;154;p23"/>
          <p:cNvPicPr preferRelativeResize="0"/>
          <p:nvPr/>
        </p:nvPicPr>
        <p:blipFill>
          <a:blip r:embed="rId3">
            <a:alphaModFix/>
          </a:blip>
          <a:stretch>
            <a:fillRect/>
          </a:stretch>
        </p:blipFill>
        <p:spPr>
          <a:xfrm>
            <a:off x="3279900" y="1062163"/>
            <a:ext cx="5711700" cy="30191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React vs ...</a:t>
            </a:r>
            <a:endParaRPr/>
          </a:p>
        </p:txBody>
      </p:sp>
      <p:sp>
        <p:nvSpPr>
          <p:cNvPr id="160" name="Google Shape;160;p24"/>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4"/>
          <p:cNvPicPr preferRelativeResize="0"/>
          <p:nvPr/>
        </p:nvPicPr>
        <p:blipFill>
          <a:blip r:embed="rId3">
            <a:alphaModFix/>
          </a:blip>
          <a:stretch>
            <a:fillRect/>
          </a:stretch>
        </p:blipFill>
        <p:spPr>
          <a:xfrm>
            <a:off x="3279900" y="595213"/>
            <a:ext cx="5711698" cy="39530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React</a:t>
            </a:r>
            <a:endParaRPr/>
          </a:p>
        </p:txBody>
      </p:sp>
      <p:sp>
        <p:nvSpPr>
          <p:cNvPr id="167" name="Google Shape;167;p25"/>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100"/>
              <a:t>JSX</a:t>
            </a:r>
            <a:endParaRPr sz="2100">
              <a:solidFill>
                <a:schemeClr val="lt1"/>
              </a:solidFill>
            </a:endParaRPr>
          </a:p>
          <a:p>
            <a:pPr indent="0" lvl="0" marL="0" rtl="0" algn="l">
              <a:spcBef>
                <a:spcPts val="1200"/>
              </a:spcBef>
              <a:spcAft>
                <a:spcPts val="1200"/>
              </a:spcAft>
              <a:buNone/>
            </a:pPr>
            <a:r>
              <a:rPr b="0" lang="ko" sz="1400"/>
              <a:t>선언적, 직관적, 높은 생산성</a:t>
            </a:r>
            <a:endParaRPr b="0" sz="1400">
              <a:solidFill>
                <a:schemeClr val="lt1"/>
              </a:solidFill>
            </a:endParaRPr>
          </a:p>
        </p:txBody>
      </p:sp>
      <p:sp>
        <p:nvSpPr>
          <p:cNvPr id="171" name="Google Shape;171;p25"/>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100"/>
              <a:t>Virtual DOM</a:t>
            </a:r>
            <a:endParaRPr sz="2100">
              <a:solidFill>
                <a:schemeClr val="lt1"/>
              </a:solidFill>
            </a:endParaRPr>
          </a:p>
          <a:p>
            <a:pPr indent="0" lvl="0" marL="0" rtl="0" algn="l">
              <a:spcBef>
                <a:spcPts val="1200"/>
              </a:spcBef>
              <a:spcAft>
                <a:spcPts val="1200"/>
              </a:spcAft>
              <a:buNone/>
            </a:pPr>
            <a:r>
              <a:rPr b="0" lang="ko" sz="1400"/>
              <a:t>매우 빠른 랜더링</a:t>
            </a:r>
            <a:endParaRPr sz="1400">
              <a:solidFill>
                <a:schemeClr val="lt1"/>
              </a:solidFill>
            </a:endParaRPr>
          </a:p>
        </p:txBody>
      </p:sp>
      <p:sp>
        <p:nvSpPr>
          <p:cNvPr id="172" name="Google Shape;172;p25"/>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100"/>
              <a:t>Component</a:t>
            </a:r>
            <a:endParaRPr sz="2100">
              <a:solidFill>
                <a:schemeClr val="lt1"/>
              </a:solidFill>
            </a:endParaRPr>
          </a:p>
          <a:p>
            <a:pPr indent="0" lvl="0" marL="0" rtl="0" algn="l">
              <a:spcBef>
                <a:spcPts val="1200"/>
              </a:spcBef>
              <a:spcAft>
                <a:spcPts val="1200"/>
              </a:spcAft>
              <a:buNone/>
            </a:pPr>
            <a:r>
              <a:rPr b="0" lang="ko" sz="1400"/>
              <a:t>높은 재사용성 &amp; 빠른 개발</a:t>
            </a:r>
            <a:endParaRPr b="0" sz="1400">
              <a:solidFill>
                <a:schemeClr val="lt1"/>
              </a:solidFill>
            </a:endParaRPr>
          </a:p>
        </p:txBody>
      </p:sp>
      <p:sp>
        <p:nvSpPr>
          <p:cNvPr id="173" name="Google Shape;173;p25"/>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ko" sz="1200">
                <a:solidFill>
                  <a:schemeClr val="lt1"/>
                </a:solidFill>
                <a:latin typeface="Lato"/>
                <a:ea typeface="Lato"/>
                <a:cs typeface="Lato"/>
                <a:sym typeface="Lato"/>
              </a:rPr>
              <a:t>React is such a good idea that we will spend the rest of the decade continuing to explore its implications and applications. - Guillermo Rauch</a:t>
            </a:r>
            <a:endParaRPr i="1" sz="1200">
              <a:solidFill>
                <a:schemeClr val="accent5"/>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26"/>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179" name="Google Shape;179;p2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React 시작하기:</a:t>
            </a:r>
            <a:endParaRPr/>
          </a:p>
          <a:p>
            <a:pPr indent="0" lvl="0" marL="0" rtl="0" algn="l">
              <a:spcBef>
                <a:spcPts val="0"/>
              </a:spcBef>
              <a:spcAft>
                <a:spcPts val="0"/>
              </a:spcAft>
              <a:buNone/>
            </a:pPr>
            <a:r>
              <a:rPr lang="ko"/>
              <a:t>CRA or Next or Self?</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t>CRA</a:t>
            </a:r>
            <a:endParaRPr/>
          </a:p>
          <a:p>
            <a:pPr indent="0" lvl="0" marL="0" rtl="0" algn="ctr">
              <a:spcBef>
                <a:spcPts val="0"/>
              </a:spcBef>
              <a:spcAft>
                <a:spcPts val="0"/>
              </a:spcAft>
              <a:buNone/>
            </a:pPr>
            <a:r>
              <a:rPr lang="ko" sz="3000"/>
              <a:t>(Create React App)</a:t>
            </a:r>
            <a:endParaRPr sz="3000"/>
          </a:p>
        </p:txBody>
      </p:sp>
      <p:sp>
        <p:nvSpPr>
          <p:cNvPr id="185" name="Google Shape;185;p27"/>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t>npx create-react-app my-app</a:t>
            </a:r>
            <a:endParaRPr/>
          </a:p>
        </p:txBody>
      </p:sp>
      <p:pic>
        <p:nvPicPr>
          <p:cNvPr id="186" name="Google Shape;186;p27"/>
          <p:cNvPicPr preferRelativeResize="0"/>
          <p:nvPr/>
        </p:nvPicPr>
        <p:blipFill>
          <a:blip r:embed="rId3">
            <a:alphaModFix/>
          </a:blip>
          <a:stretch>
            <a:fillRect/>
          </a:stretch>
        </p:blipFill>
        <p:spPr>
          <a:xfrm>
            <a:off x="4615500" y="772500"/>
            <a:ext cx="4528499" cy="35984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CRA</a:t>
            </a:r>
            <a:endParaRPr/>
          </a:p>
        </p:txBody>
      </p:sp>
      <p:sp>
        <p:nvSpPr>
          <p:cNvPr id="192" name="Google Shape;192;p28"/>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기본 이자</a:t>
            </a:r>
            <a:r>
              <a:rPr lang="ko"/>
              <a:t> </a:t>
            </a:r>
            <a:r>
              <a:rPr lang="ko"/>
              <a:t>사실</a:t>
            </a:r>
            <a:r>
              <a:rPr lang="ko"/>
              <a:t>상 표준</a:t>
            </a:r>
            <a:endParaRPr/>
          </a:p>
        </p:txBody>
      </p:sp>
      <p:pic>
        <p:nvPicPr>
          <p:cNvPr id="193" name="Google Shape;193;p28"/>
          <p:cNvPicPr preferRelativeResize="0"/>
          <p:nvPr/>
        </p:nvPicPr>
        <p:blipFill>
          <a:blip r:embed="rId3">
            <a:alphaModFix/>
          </a:blip>
          <a:stretch>
            <a:fillRect/>
          </a:stretch>
        </p:blipFill>
        <p:spPr>
          <a:xfrm>
            <a:off x="3279900" y="152400"/>
            <a:ext cx="5711701" cy="45983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t>Next.js</a:t>
            </a:r>
            <a:endParaRPr/>
          </a:p>
          <a:p>
            <a:pPr indent="0" lvl="0" marL="0" rtl="0" algn="ctr">
              <a:spcBef>
                <a:spcPts val="0"/>
              </a:spcBef>
              <a:spcAft>
                <a:spcPts val="0"/>
              </a:spcAft>
              <a:buNone/>
            </a:pPr>
            <a:r>
              <a:rPr lang="ko" sz="3000"/>
              <a:t>by zeit</a:t>
            </a:r>
            <a:endParaRPr sz="3000"/>
          </a:p>
        </p:txBody>
      </p:sp>
      <p:sp>
        <p:nvSpPr>
          <p:cNvPr id="199" name="Google Shape;199;p2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t>npm install next react react-dom</a:t>
            </a:r>
            <a:endParaRPr/>
          </a:p>
          <a:p>
            <a:pPr indent="0" lvl="0" marL="0" rtl="0" algn="ctr">
              <a:spcBef>
                <a:spcPts val="0"/>
              </a:spcBef>
              <a:spcAft>
                <a:spcPts val="0"/>
              </a:spcAft>
              <a:buNone/>
            </a:pPr>
            <a:r>
              <a:rPr lang="ko"/>
              <a:t>npm init</a:t>
            </a:r>
            <a:endParaRPr/>
          </a:p>
        </p:txBody>
      </p:sp>
      <p:pic>
        <p:nvPicPr>
          <p:cNvPr id="200" name="Google Shape;200;p29"/>
          <p:cNvPicPr preferRelativeResize="0"/>
          <p:nvPr/>
        </p:nvPicPr>
        <p:blipFill>
          <a:blip r:embed="rId3">
            <a:alphaModFix/>
          </a:blip>
          <a:stretch>
            <a:fillRect/>
          </a:stretch>
        </p:blipFill>
        <p:spPr>
          <a:xfrm>
            <a:off x="4572000" y="72829"/>
            <a:ext cx="4572000" cy="49978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Next.js</a:t>
            </a:r>
            <a:endParaRPr/>
          </a:p>
        </p:txBody>
      </p:sp>
      <p:sp>
        <p:nvSpPr>
          <p:cNvPr id="206" name="Google Shape;206;p30"/>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React Framework</a:t>
            </a:r>
            <a:endParaRPr/>
          </a:p>
        </p:txBody>
      </p:sp>
      <p:pic>
        <p:nvPicPr>
          <p:cNvPr id="207" name="Google Shape;207;p30"/>
          <p:cNvPicPr preferRelativeResize="0"/>
          <p:nvPr/>
        </p:nvPicPr>
        <p:blipFill>
          <a:blip r:embed="rId3">
            <a:alphaModFix/>
          </a:blip>
          <a:stretch>
            <a:fillRect/>
          </a:stretch>
        </p:blipFill>
        <p:spPr>
          <a:xfrm>
            <a:off x="3279900" y="152400"/>
            <a:ext cx="5711701" cy="45983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simple but customizable</a:t>
            </a:r>
            <a:endParaRPr/>
          </a:p>
        </p:txBody>
      </p:sp>
      <p:sp>
        <p:nvSpPr>
          <p:cNvPr id="213" name="Google Shape;213;p3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ko"/>
              <a:t>Server-rendered by default</a:t>
            </a:r>
            <a:endParaRPr/>
          </a:p>
          <a:p>
            <a:pPr indent="-342900" lvl="0" marL="457200" rtl="0" algn="l">
              <a:lnSpc>
                <a:spcPct val="100000"/>
              </a:lnSpc>
              <a:spcBef>
                <a:spcPts val="0"/>
              </a:spcBef>
              <a:spcAft>
                <a:spcPts val="0"/>
              </a:spcAft>
              <a:buSzPts val="1800"/>
              <a:buChar char="●"/>
            </a:pPr>
            <a:r>
              <a:rPr lang="ko"/>
              <a:t>Automatic code splitting for faster page loads</a:t>
            </a:r>
            <a:endParaRPr/>
          </a:p>
          <a:p>
            <a:pPr indent="-342900" lvl="0" marL="457200" rtl="0" algn="l">
              <a:lnSpc>
                <a:spcPct val="100000"/>
              </a:lnSpc>
              <a:spcBef>
                <a:spcPts val="0"/>
              </a:spcBef>
              <a:spcAft>
                <a:spcPts val="0"/>
              </a:spcAft>
              <a:buSzPts val="1800"/>
              <a:buChar char="●"/>
            </a:pPr>
            <a:r>
              <a:rPr lang="ko"/>
              <a:t>Simple client-side routing (page based)</a:t>
            </a:r>
            <a:endParaRPr/>
          </a:p>
          <a:p>
            <a:pPr indent="-342900" lvl="0" marL="457200" rtl="0" algn="l">
              <a:lnSpc>
                <a:spcPct val="100000"/>
              </a:lnSpc>
              <a:spcBef>
                <a:spcPts val="0"/>
              </a:spcBef>
              <a:spcAft>
                <a:spcPts val="0"/>
              </a:spcAft>
              <a:buSzPts val="1800"/>
              <a:buChar char="●"/>
            </a:pPr>
            <a:r>
              <a:rPr lang="ko"/>
              <a:t>Webpack-based dev environment which supports Hot Module Replacement (HMR)</a:t>
            </a:r>
            <a:endParaRPr/>
          </a:p>
          <a:p>
            <a:pPr indent="-342900" lvl="0" marL="457200" rtl="0" algn="l">
              <a:lnSpc>
                <a:spcPct val="100000"/>
              </a:lnSpc>
              <a:spcBef>
                <a:spcPts val="0"/>
              </a:spcBef>
              <a:spcAft>
                <a:spcPts val="0"/>
              </a:spcAft>
              <a:buSzPts val="1800"/>
              <a:buChar char="●"/>
            </a:pPr>
            <a:r>
              <a:rPr lang="ko"/>
              <a:t>Able to implement with Express or any other Node.js HTTP server</a:t>
            </a:r>
            <a:endParaRPr/>
          </a:p>
          <a:p>
            <a:pPr indent="-342900" lvl="0" marL="457200" rtl="0" algn="l">
              <a:lnSpc>
                <a:spcPct val="100000"/>
              </a:lnSpc>
              <a:spcBef>
                <a:spcPts val="0"/>
              </a:spcBef>
              <a:spcAft>
                <a:spcPts val="0"/>
              </a:spcAft>
              <a:buSzPts val="1800"/>
              <a:buChar char="●"/>
            </a:pPr>
            <a:r>
              <a:rPr lang="ko"/>
              <a:t>Customizable with your own Babel and Webpack configurations</a:t>
            </a:r>
            <a:endParaRPr/>
          </a:p>
          <a:p>
            <a:pPr indent="-342900" lvl="0" marL="457200" rtl="0" algn="l">
              <a:lnSpc>
                <a:spcPct val="100000"/>
              </a:lnSpc>
              <a:spcBef>
                <a:spcPts val="0"/>
              </a:spcBef>
              <a:spcAft>
                <a:spcPts val="0"/>
              </a:spcAft>
              <a:buSzPts val="1800"/>
              <a:buChar char="●"/>
            </a:pPr>
            <a:r>
              <a:rPr lang="ko" u="sng">
                <a:solidFill>
                  <a:schemeClr val="hlink"/>
                </a:solidFill>
                <a:hlinkClick r:id="rId3"/>
              </a:rPr>
              <a:t>https://github.com/unicodeveloper/awesome-nextjs</a:t>
            </a:r>
            <a:r>
              <a:rPr lang="ko"/>
              <a:t> </a:t>
            </a:r>
            <a:endParaRPr/>
          </a:p>
        </p:txBody>
      </p:sp>
      <p:sp>
        <p:nvSpPr>
          <p:cNvPr id="214" name="Google Shape;214;p31"/>
          <p:cNvSpPr txBox="1"/>
          <p:nvPr/>
        </p:nvSpPr>
        <p:spPr>
          <a:xfrm>
            <a:off x="319500" y="936600"/>
            <a:ext cx="2808000" cy="75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ko" sz="2400">
                <a:solidFill>
                  <a:srgbClr val="000000"/>
                </a:solidFill>
                <a:latin typeface="Nanum Gothic"/>
                <a:ea typeface="Nanum Gothic"/>
                <a:cs typeface="Nanum Gothic"/>
                <a:sym typeface="Nanum Gothic"/>
              </a:rPr>
              <a:t>Next.js</a:t>
            </a:r>
            <a:endParaRPr b="1" sz="2400">
              <a:solidFill>
                <a:srgbClr val="000000"/>
              </a:solidFill>
              <a:latin typeface="Nanum Gothic"/>
              <a:ea typeface="Nanum Gothic"/>
              <a:cs typeface="Nanum Gothic"/>
              <a:sym typeface="Nanum Gothic"/>
            </a:endParaRPr>
          </a:p>
        </p:txBody>
      </p:sp>
      <p:sp>
        <p:nvSpPr>
          <p:cNvPr id="215" name="Google Shape;215;p31"/>
          <p:cNvSpPr txBox="1"/>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ko" sz="1200">
                <a:solidFill>
                  <a:srgbClr val="000000"/>
                </a:solidFill>
                <a:latin typeface="Nanum Gothic"/>
                <a:ea typeface="Nanum Gothic"/>
                <a:cs typeface="Nanum Gothic"/>
                <a:sym typeface="Nanum Gothic"/>
              </a:rPr>
              <a:t>React Framework</a:t>
            </a:r>
            <a:endParaRPr sz="1200">
              <a:solidFill>
                <a:srgbClr val="000000"/>
              </a:solidFill>
              <a:latin typeface="Nanum Gothic"/>
              <a:ea typeface="Nanum Gothic"/>
              <a:cs typeface="Nanum Gothic"/>
              <a:sym typeface="Nanum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8" name="Shape 78"/>
        <p:cNvGrpSpPr/>
        <p:nvPr/>
      </p:nvGrpSpPr>
      <p:grpSpPr>
        <a:xfrm>
          <a:off x="0" y="0"/>
          <a:ext cx="0" cy="0"/>
          <a:chOff x="0" y="0"/>
          <a:chExt cx="0" cy="0"/>
        </a:xfrm>
      </p:grpSpPr>
      <p:pic>
        <p:nvPicPr>
          <p:cNvPr id="79" name="Google Shape;79;p1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슬라이드에 메모지를 붙이기 위한 덕트 테이프 조각" id="80" name="Google Shape;80;p1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1" name="Google Shape;81;p1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ko" sz="3000">
                <a:solidFill>
                  <a:schemeClr val="lt2"/>
                </a:solidFill>
                <a:latin typeface="Nanum Gothic"/>
                <a:ea typeface="Nanum Gothic"/>
                <a:cs typeface="Nanum Gothic"/>
                <a:sym typeface="Nanum Gothic"/>
              </a:rPr>
              <a:t>김동우</a:t>
            </a:r>
            <a:endParaRPr b="1" sz="3000">
              <a:solidFill>
                <a:schemeClr val="lt2"/>
              </a:solidFill>
              <a:latin typeface="Nanum Gothic"/>
              <a:ea typeface="Nanum Gothic"/>
              <a:cs typeface="Nanum Gothic"/>
              <a:sym typeface="Nanum Gothic"/>
            </a:endParaRPr>
          </a:p>
        </p:txBody>
      </p:sp>
      <p:sp>
        <p:nvSpPr>
          <p:cNvPr id="82" name="Google Shape;82;p1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t>CHEQUER</a:t>
            </a:r>
            <a:r>
              <a:rPr lang="ko" sz="1200"/>
              <a:t> / Development Team, Director</a:t>
            </a:r>
            <a:endParaRPr sz="1200"/>
          </a:p>
          <a:p>
            <a:pPr indent="0" lvl="0" marL="0" rtl="0" algn="l">
              <a:spcBef>
                <a:spcPts val="1600"/>
              </a:spcBef>
              <a:spcAft>
                <a:spcPts val="0"/>
              </a:spcAft>
              <a:buNone/>
            </a:pPr>
            <a:r>
              <a:rPr lang="ko" sz="1200"/>
              <a:t>개발</a:t>
            </a:r>
            <a:r>
              <a:rPr lang="ko" sz="1200"/>
              <a:t> 15년, Full Stack, TMI 성향</a:t>
            </a:r>
            <a:endParaRPr sz="1200"/>
          </a:p>
          <a:p>
            <a:pPr indent="-317500" lvl="0" marL="457200" rtl="0" algn="l">
              <a:spcBef>
                <a:spcPts val="1600"/>
              </a:spcBef>
              <a:spcAft>
                <a:spcPts val="0"/>
              </a:spcAft>
              <a:buClr>
                <a:schemeClr val="dk1"/>
              </a:buClr>
              <a:buSzPts val="1400"/>
              <a:buFont typeface="Raleway"/>
              <a:buChar char="➔"/>
            </a:pPr>
            <a:r>
              <a:rPr b="1" lang="ko" sz="1400">
                <a:solidFill>
                  <a:schemeClr val="dk1"/>
                </a:solidFill>
              </a:rPr>
              <a:t>React Korea 운영자</a:t>
            </a:r>
            <a:br>
              <a:rPr lang="ko" sz="1400"/>
            </a:br>
            <a:r>
              <a:rPr lang="ko" sz="1200"/>
              <a:t>Facebook Group, 회원 6500명</a:t>
            </a:r>
            <a:endParaRPr sz="1200"/>
          </a:p>
          <a:p>
            <a:pPr indent="-317500" lvl="0" marL="457200" rtl="0" algn="l">
              <a:spcBef>
                <a:spcPts val="1000"/>
              </a:spcBef>
              <a:spcAft>
                <a:spcPts val="0"/>
              </a:spcAft>
              <a:buClr>
                <a:schemeClr val="dk1"/>
              </a:buClr>
              <a:buSzPts val="1400"/>
              <a:buFont typeface="Raleway"/>
              <a:buChar char="➔"/>
            </a:pPr>
            <a:r>
              <a:rPr b="1" lang="ko" sz="1400">
                <a:solidFill>
                  <a:schemeClr val="dk1"/>
                </a:solidFill>
              </a:rPr>
              <a:t>자바스크립트 개발자 포럼 운영자</a:t>
            </a:r>
            <a:br>
              <a:rPr lang="ko" sz="1400"/>
            </a:br>
            <a:r>
              <a:rPr lang="ko" sz="1200"/>
              <a:t>jsdev.kr, FB Group, 회원 6500명</a:t>
            </a:r>
            <a:endParaRPr sz="1200"/>
          </a:p>
          <a:p>
            <a:pPr indent="-317500" lvl="0" marL="457200" rtl="0" algn="l">
              <a:spcBef>
                <a:spcPts val="1000"/>
              </a:spcBef>
              <a:spcAft>
                <a:spcPts val="1000"/>
              </a:spcAft>
              <a:buClr>
                <a:schemeClr val="dk1"/>
              </a:buClr>
              <a:buSzPts val="1400"/>
              <a:buFont typeface="Raleway"/>
              <a:buChar char="➔"/>
            </a:pPr>
            <a:r>
              <a:rPr b="1" lang="ko" sz="1400">
                <a:solidFill>
                  <a:schemeClr val="dk1"/>
                </a:solidFill>
              </a:rPr>
              <a:t>Facebook Developer Circle: Seoul Lead</a:t>
            </a:r>
            <a:br>
              <a:rPr lang="ko" sz="1400"/>
            </a:br>
            <a:r>
              <a:rPr lang="ko" sz="1200"/>
              <a:t>from Facebook, 회원 3100명</a:t>
            </a:r>
            <a:endParaRPr sz="12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t>Self</a:t>
            </a:r>
            <a:endParaRPr/>
          </a:p>
          <a:p>
            <a:pPr indent="0" lvl="0" marL="0" rtl="0" algn="ctr">
              <a:spcBef>
                <a:spcPts val="0"/>
              </a:spcBef>
              <a:spcAft>
                <a:spcPts val="0"/>
              </a:spcAft>
              <a:buNone/>
            </a:pPr>
            <a:r>
              <a:rPr lang="ko" sz="3000"/>
              <a:t>eject from CRA</a:t>
            </a:r>
            <a:endParaRPr sz="3000"/>
          </a:p>
        </p:txBody>
      </p:sp>
      <p:sp>
        <p:nvSpPr>
          <p:cNvPr id="221" name="Google Shape;221;p32"/>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t>npm run eject</a:t>
            </a:r>
            <a:endParaRPr/>
          </a:p>
        </p:txBody>
      </p:sp>
      <p:pic>
        <p:nvPicPr>
          <p:cNvPr id="222" name="Google Shape;222;p32"/>
          <p:cNvPicPr preferRelativeResize="0"/>
          <p:nvPr/>
        </p:nvPicPr>
        <p:blipFill>
          <a:blip r:embed="rId3">
            <a:alphaModFix/>
          </a:blip>
          <a:stretch>
            <a:fillRect/>
          </a:stretch>
        </p:blipFill>
        <p:spPr>
          <a:xfrm>
            <a:off x="4615500" y="772500"/>
            <a:ext cx="4528499" cy="35984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npm run eject</a:t>
            </a:r>
            <a:endParaRPr/>
          </a:p>
        </p:txBody>
      </p:sp>
      <p:pic>
        <p:nvPicPr>
          <p:cNvPr id="228" name="Google Shape;228;p33"/>
          <p:cNvPicPr preferRelativeResize="0"/>
          <p:nvPr/>
        </p:nvPicPr>
        <p:blipFill>
          <a:blip r:embed="rId3">
            <a:alphaModFix/>
          </a:blip>
          <a:stretch>
            <a:fillRect/>
          </a:stretch>
        </p:blipFill>
        <p:spPr>
          <a:xfrm>
            <a:off x="2400300" y="1406675"/>
            <a:ext cx="2095502" cy="3198398"/>
          </a:xfrm>
          <a:prstGeom prst="rect">
            <a:avLst/>
          </a:prstGeom>
          <a:noFill/>
          <a:ln>
            <a:noFill/>
          </a:ln>
        </p:spPr>
      </p:pic>
      <p:pic>
        <p:nvPicPr>
          <p:cNvPr id="229" name="Google Shape;229;p33"/>
          <p:cNvPicPr preferRelativeResize="0"/>
          <p:nvPr/>
        </p:nvPicPr>
        <p:blipFill>
          <a:blip r:embed="rId4">
            <a:alphaModFix/>
          </a:blip>
          <a:stretch>
            <a:fillRect/>
          </a:stretch>
        </p:blipFill>
        <p:spPr>
          <a:xfrm>
            <a:off x="5650575" y="1406675"/>
            <a:ext cx="2095502" cy="3198398"/>
          </a:xfrm>
          <a:prstGeom prst="rect">
            <a:avLst/>
          </a:prstGeom>
          <a:noFill/>
          <a:ln>
            <a:noFill/>
          </a:ln>
        </p:spPr>
      </p:pic>
      <p:sp>
        <p:nvSpPr>
          <p:cNvPr id="230" name="Google Shape;230;p33"/>
          <p:cNvSpPr/>
          <p:nvPr/>
        </p:nvSpPr>
        <p:spPr>
          <a:xfrm>
            <a:off x="4722925" y="2078725"/>
            <a:ext cx="700500" cy="18543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34"/>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236" name="Google Shape;236;p34"/>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React의 특성:</a:t>
            </a:r>
            <a:endParaRPr/>
          </a:p>
          <a:p>
            <a:pPr indent="0" lvl="0" marL="0" rtl="0" algn="l">
              <a:spcBef>
                <a:spcPts val="0"/>
              </a:spcBef>
              <a:spcAft>
                <a:spcPts val="0"/>
              </a:spcAft>
              <a:buNone/>
            </a:pPr>
            <a:r>
              <a:rPr lang="ko"/>
              <a:t>구조, 랜더링, 라이프 사이클</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JSX</a:t>
            </a:r>
            <a:endParaRPr/>
          </a:p>
        </p:txBody>
      </p:sp>
      <p:sp>
        <p:nvSpPr>
          <p:cNvPr id="242" name="Google Shape;242;p35"/>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JSX(JavaScript eXtension)는 자바스크립트 언어 문법의 확장이다. HTML과 모습이 비슷해 보이는 JSX는 수많은 개발자들에게 친숙한 문법을 사용하여 컴포넌트 렌더링을 구조화하는 방법을 제공한다. 리액트 컴포넌트들은 일반적으로 JSX를 사용하여 작성되지만 꼭 그렇게 할 필요는 없다. (컴포넌트들은 순수 자바스크립트로 작성할 수도 있다) JSX는 PHP를 위해 페이스북이 개발한 다른 확장 문법인 XHP와 유사하다.</a:t>
            </a:r>
            <a:endParaRPr/>
          </a:p>
        </p:txBody>
      </p:sp>
      <p:sp>
        <p:nvSpPr>
          <p:cNvPr id="243" name="Google Shape;243;p35"/>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https://ko.wikipedia.org/wiki/리액트_(자바스크립트_라이브러리))#JSX</a:t>
            </a:r>
            <a:endParaRPr sz="800">
              <a:solidFill>
                <a:srgbClr val="B7B7B7"/>
              </a:solidFill>
              <a:latin typeface="Lato"/>
              <a:ea typeface="Lato"/>
              <a:cs typeface="Lato"/>
              <a:sym typeface="Lato"/>
            </a:endParaRPr>
          </a:p>
        </p:txBody>
      </p:sp>
      <p:pic>
        <p:nvPicPr>
          <p:cNvPr id="244" name="Google Shape;244;p35"/>
          <p:cNvPicPr preferRelativeResize="0"/>
          <p:nvPr/>
        </p:nvPicPr>
        <p:blipFill>
          <a:blip r:embed="rId3">
            <a:alphaModFix/>
          </a:blip>
          <a:stretch>
            <a:fillRect/>
          </a:stretch>
        </p:blipFill>
        <p:spPr>
          <a:xfrm>
            <a:off x="3704700" y="301350"/>
            <a:ext cx="5124537" cy="4540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Props &amp; State</a:t>
            </a:r>
            <a:endParaRPr/>
          </a:p>
        </p:txBody>
      </p:sp>
      <p:sp>
        <p:nvSpPr>
          <p:cNvPr id="250" name="Google Shape;250;p36"/>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 </a:t>
            </a:r>
            <a:r>
              <a:rPr lang="ko"/>
              <a:t>Props: 단방</a:t>
            </a:r>
            <a:r>
              <a:rPr lang="ko"/>
              <a:t>향 데이터 바인딩</a:t>
            </a:r>
            <a:endParaRPr/>
          </a:p>
          <a:p>
            <a:pPr indent="0" lvl="0" marL="0" rtl="0" algn="l">
              <a:spcBef>
                <a:spcPts val="1600"/>
              </a:spcBef>
              <a:spcAft>
                <a:spcPts val="0"/>
              </a:spcAft>
              <a:buNone/>
            </a:pPr>
            <a:r>
              <a:rPr lang="ko"/>
              <a:t>props는 부모 컴포넌트로부터 컴포넌트에 전달된다. props는 불변객체 (변경 불가능).</a:t>
            </a:r>
            <a:endParaRPr/>
          </a:p>
          <a:p>
            <a:pPr indent="0" lvl="0" marL="0" rtl="0" algn="l">
              <a:spcBef>
                <a:spcPts val="1600"/>
              </a:spcBef>
              <a:spcAft>
                <a:spcPts val="0"/>
              </a:spcAft>
              <a:buNone/>
            </a:pPr>
            <a:r>
              <a:rPr lang="ko"/>
              <a:t>- </a:t>
            </a:r>
            <a:r>
              <a:rPr lang="ko"/>
              <a:t>State: 컴포넌트의 로컬 상태</a:t>
            </a:r>
            <a:endParaRPr/>
          </a:p>
          <a:p>
            <a:pPr indent="0" lvl="0" marL="0" rtl="0" algn="l">
              <a:spcBef>
                <a:spcPts val="1600"/>
              </a:spcBef>
              <a:spcAft>
                <a:spcPts val="1600"/>
              </a:spcAft>
              <a:buNone/>
            </a:pPr>
            <a:r>
              <a:rPr lang="ko"/>
              <a:t>state는 변경이 가능</a:t>
            </a:r>
            <a:r>
              <a:rPr lang="ko"/>
              <a:t>하고</a:t>
            </a:r>
            <a:r>
              <a:rPr lang="ko"/>
              <a:t> 변경할 때는 setState메서드를 사용해 상태를 변경.</a:t>
            </a:r>
            <a:endParaRPr/>
          </a:p>
        </p:txBody>
      </p:sp>
      <p:pic>
        <p:nvPicPr>
          <p:cNvPr id="251" name="Google Shape;251;p36"/>
          <p:cNvPicPr preferRelativeResize="0"/>
          <p:nvPr/>
        </p:nvPicPr>
        <p:blipFill>
          <a:blip r:embed="rId3">
            <a:alphaModFix/>
          </a:blip>
          <a:stretch>
            <a:fillRect/>
          </a:stretch>
        </p:blipFill>
        <p:spPr>
          <a:xfrm>
            <a:off x="4383775" y="685050"/>
            <a:ext cx="3766799" cy="3773401"/>
          </a:xfrm>
          <a:prstGeom prst="rect">
            <a:avLst/>
          </a:prstGeom>
          <a:noFill/>
          <a:ln>
            <a:noFill/>
          </a:ln>
        </p:spPr>
      </p:pic>
      <p:sp>
        <p:nvSpPr>
          <p:cNvPr id="252" name="Google Shape;252;p36"/>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a:t>
            </a:r>
            <a:r>
              <a:rPr lang="ko" sz="800">
                <a:solidFill>
                  <a:srgbClr val="B7B7B7"/>
                </a:solidFill>
              </a:rPr>
              <a:t>ttps://velog.io/@kyusung/리액트-교과서-React-컴포넌트와-상태-객체</a:t>
            </a:r>
            <a:endParaRPr sz="800">
              <a:solidFill>
                <a:srgbClr val="B7B7B7"/>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라이</a:t>
            </a:r>
            <a:r>
              <a:rPr lang="ko"/>
              <a:t>프 사이클</a:t>
            </a:r>
            <a:endParaRPr/>
          </a:p>
        </p:txBody>
      </p:sp>
      <p:sp>
        <p:nvSpPr>
          <p:cNvPr id="258" name="Google Shape;258;p3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Simple Version</a:t>
            </a:r>
            <a:endParaRPr/>
          </a:p>
        </p:txBody>
      </p:sp>
      <p:pic>
        <p:nvPicPr>
          <p:cNvPr id="259" name="Google Shape;259;p37"/>
          <p:cNvPicPr preferRelativeResize="0"/>
          <p:nvPr/>
        </p:nvPicPr>
        <p:blipFill rotWithShape="1">
          <a:blip r:embed="rId3">
            <a:alphaModFix/>
          </a:blip>
          <a:srcRect b="0" l="0" r="0" t="21899"/>
          <a:stretch/>
        </p:blipFill>
        <p:spPr>
          <a:xfrm>
            <a:off x="3279900" y="1523998"/>
            <a:ext cx="5711701" cy="2029475"/>
          </a:xfrm>
          <a:prstGeom prst="rect">
            <a:avLst/>
          </a:prstGeom>
          <a:noFill/>
          <a:ln>
            <a:noFill/>
          </a:ln>
        </p:spPr>
      </p:pic>
      <p:sp>
        <p:nvSpPr>
          <p:cNvPr id="260" name="Google Shape;260;p37"/>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http://projects.wojtekmaj.pl/react-lifecycle-methods-diagram/</a:t>
            </a:r>
            <a:endParaRPr sz="800">
              <a:solidFill>
                <a:srgbClr val="B7B7B7"/>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라이프 사이클</a:t>
            </a:r>
            <a:endParaRPr/>
          </a:p>
        </p:txBody>
      </p:sp>
      <p:sp>
        <p:nvSpPr>
          <p:cNvPr id="266" name="Google Shape;266;p38"/>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Full Version</a:t>
            </a:r>
            <a:endParaRPr/>
          </a:p>
        </p:txBody>
      </p:sp>
      <p:pic>
        <p:nvPicPr>
          <p:cNvPr id="267" name="Google Shape;267;p38"/>
          <p:cNvPicPr preferRelativeResize="0"/>
          <p:nvPr/>
        </p:nvPicPr>
        <p:blipFill rotWithShape="1">
          <a:blip r:embed="rId3">
            <a:alphaModFix/>
          </a:blip>
          <a:srcRect b="0" l="0" r="0" t="13845"/>
          <a:stretch/>
        </p:blipFill>
        <p:spPr>
          <a:xfrm>
            <a:off x="3279900" y="953725"/>
            <a:ext cx="5711699" cy="3236049"/>
          </a:xfrm>
          <a:prstGeom prst="rect">
            <a:avLst/>
          </a:prstGeom>
          <a:noFill/>
          <a:ln>
            <a:noFill/>
          </a:ln>
        </p:spPr>
      </p:pic>
      <p:sp>
        <p:nvSpPr>
          <p:cNvPr id="268" name="Google Shape;268;p38"/>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http://projects.wojtekmaj.pl/react-lifecycle-methods-diagram/</a:t>
            </a:r>
            <a:endParaRPr sz="800">
              <a:solidFill>
                <a:srgbClr val="B7B7B7"/>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라이</a:t>
            </a:r>
            <a:r>
              <a:rPr lang="ko"/>
              <a:t>프 사이클 - Mounting</a:t>
            </a:r>
            <a:endParaRPr/>
          </a:p>
        </p:txBody>
      </p:sp>
      <p:sp>
        <p:nvSpPr>
          <p:cNvPr id="274" name="Google Shape;274;p3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ko"/>
              <a:t>constructor()</a:t>
            </a:r>
            <a:endParaRPr/>
          </a:p>
          <a:p>
            <a:pPr indent="-342900" lvl="0" marL="457200" rtl="0" algn="l">
              <a:spcBef>
                <a:spcPts val="0"/>
              </a:spcBef>
              <a:spcAft>
                <a:spcPts val="0"/>
              </a:spcAft>
              <a:buSzPts val="1800"/>
              <a:buChar char="●"/>
            </a:pPr>
            <a:r>
              <a:rPr lang="ko"/>
              <a:t>static getDerivedStateFromProps()</a:t>
            </a:r>
            <a:endParaRPr/>
          </a:p>
          <a:p>
            <a:pPr indent="-342900" lvl="0" marL="457200" rtl="0" algn="l">
              <a:spcBef>
                <a:spcPts val="0"/>
              </a:spcBef>
              <a:spcAft>
                <a:spcPts val="0"/>
              </a:spcAft>
              <a:buSzPts val="1800"/>
              <a:buChar char="●"/>
            </a:pPr>
            <a:r>
              <a:rPr lang="ko"/>
              <a:t>render()</a:t>
            </a:r>
            <a:endParaRPr/>
          </a:p>
          <a:p>
            <a:pPr indent="-342900" lvl="0" marL="457200" rtl="0" algn="l">
              <a:spcBef>
                <a:spcPts val="0"/>
              </a:spcBef>
              <a:spcAft>
                <a:spcPts val="0"/>
              </a:spcAft>
              <a:buSzPts val="1800"/>
              <a:buChar char="●"/>
            </a:pPr>
            <a:r>
              <a:rPr lang="ko"/>
              <a:t>componentDidMount()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라이프 사이클 - Updating</a:t>
            </a:r>
            <a:endParaRPr/>
          </a:p>
        </p:txBody>
      </p:sp>
      <p:sp>
        <p:nvSpPr>
          <p:cNvPr id="280" name="Google Shape;280;p4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ko"/>
              <a:t>static getDerivedStateFromProps()</a:t>
            </a:r>
            <a:endParaRPr/>
          </a:p>
          <a:p>
            <a:pPr indent="-342900" lvl="0" marL="457200" rtl="0" algn="l">
              <a:spcBef>
                <a:spcPts val="0"/>
              </a:spcBef>
              <a:spcAft>
                <a:spcPts val="0"/>
              </a:spcAft>
              <a:buSzPts val="1800"/>
              <a:buChar char="●"/>
            </a:pPr>
            <a:r>
              <a:rPr lang="ko"/>
              <a:t>shouldComponentUpdate()</a:t>
            </a:r>
            <a:endParaRPr/>
          </a:p>
          <a:p>
            <a:pPr indent="-342900" lvl="0" marL="457200" rtl="0" algn="l">
              <a:spcBef>
                <a:spcPts val="0"/>
              </a:spcBef>
              <a:spcAft>
                <a:spcPts val="0"/>
              </a:spcAft>
              <a:buSzPts val="1800"/>
              <a:buChar char="●"/>
            </a:pPr>
            <a:r>
              <a:rPr lang="ko"/>
              <a:t>render()</a:t>
            </a:r>
            <a:endParaRPr/>
          </a:p>
          <a:p>
            <a:pPr indent="-342900" lvl="0" marL="457200" rtl="0" algn="l">
              <a:spcBef>
                <a:spcPts val="0"/>
              </a:spcBef>
              <a:spcAft>
                <a:spcPts val="0"/>
              </a:spcAft>
              <a:buSzPts val="1800"/>
              <a:buChar char="●"/>
            </a:pPr>
            <a:r>
              <a:rPr lang="ko"/>
              <a:t>getSnapshotBeforeUpdate()</a:t>
            </a:r>
            <a:endParaRPr/>
          </a:p>
          <a:p>
            <a:pPr indent="-342900" lvl="0" marL="457200" rtl="0" algn="l">
              <a:spcBef>
                <a:spcPts val="0"/>
              </a:spcBef>
              <a:spcAft>
                <a:spcPts val="0"/>
              </a:spcAft>
              <a:buSzPts val="1800"/>
              <a:buChar char="●"/>
            </a:pPr>
            <a:r>
              <a:rPr lang="ko"/>
              <a:t>componentDidUpdate()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라이프 사이클 - Etc</a:t>
            </a:r>
            <a:endParaRPr/>
          </a:p>
        </p:txBody>
      </p:sp>
      <p:sp>
        <p:nvSpPr>
          <p:cNvPr id="286" name="Google Shape;286;p4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ko"/>
              <a:t>componentWillUnmount()</a:t>
            </a:r>
            <a:endParaRPr/>
          </a:p>
          <a:p>
            <a:pPr indent="-342900" lvl="0" marL="457200" rtl="0" algn="l">
              <a:spcBef>
                <a:spcPts val="0"/>
              </a:spcBef>
              <a:spcAft>
                <a:spcPts val="0"/>
              </a:spcAft>
              <a:buSzPts val="1800"/>
              <a:buChar char="●"/>
            </a:pPr>
            <a:r>
              <a:rPr lang="ko"/>
              <a:t>static getDerivedStateFromError()</a:t>
            </a:r>
            <a:endParaRPr/>
          </a:p>
          <a:p>
            <a:pPr indent="-342900" lvl="0" marL="457200" rtl="0" algn="l">
              <a:spcBef>
                <a:spcPts val="0"/>
              </a:spcBef>
              <a:spcAft>
                <a:spcPts val="0"/>
              </a:spcAft>
              <a:buSzPts val="1800"/>
              <a:buChar char="●"/>
            </a:pPr>
            <a:r>
              <a:rPr lang="ko"/>
              <a:t>componentDidCatch()</a:t>
            </a:r>
            <a:endParaRPr/>
          </a:p>
          <a:p>
            <a:pPr indent="-342900" lvl="0" marL="457200" rtl="0" algn="l">
              <a:spcBef>
                <a:spcPts val="0"/>
              </a:spcBef>
              <a:spcAft>
                <a:spcPts val="0"/>
              </a:spcAft>
              <a:buSzPts val="1800"/>
              <a:buChar char="●"/>
            </a:pPr>
            <a:r>
              <a:rPr lang="ko"/>
              <a:t>setState()</a:t>
            </a:r>
            <a:endParaRPr/>
          </a:p>
          <a:p>
            <a:pPr indent="-342900" lvl="0" marL="457200" rtl="0" algn="l">
              <a:spcBef>
                <a:spcPts val="0"/>
              </a:spcBef>
              <a:spcAft>
                <a:spcPts val="0"/>
              </a:spcAft>
              <a:buSzPts val="1800"/>
              <a:buChar char="●"/>
            </a:pPr>
            <a:r>
              <a:rPr lang="ko"/>
              <a:t>forceUpdate()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6" name="Shape 86"/>
        <p:cNvGrpSpPr/>
        <p:nvPr/>
      </p:nvGrpSpPr>
      <p:grpSpPr>
        <a:xfrm>
          <a:off x="0" y="0"/>
          <a:ext cx="0" cy="0"/>
          <a:chOff x="0" y="0"/>
          <a:chExt cx="0" cy="0"/>
        </a:xfrm>
      </p:grpSpPr>
      <p:pic>
        <p:nvPicPr>
          <p:cNvPr id="87" name="Google Shape;87;p15"/>
          <p:cNvPicPr preferRelativeResize="0"/>
          <p:nvPr/>
        </p:nvPicPr>
        <p:blipFill rotWithShape="1">
          <a:blip r:embed="rId3">
            <a:alphaModFix/>
          </a:blip>
          <a:srcRect b="0" l="6664" r="0" t="0"/>
          <a:stretch/>
        </p:blipFill>
        <p:spPr>
          <a:xfrm>
            <a:off x="-1" y="0"/>
            <a:ext cx="9144001" cy="5143500"/>
          </a:xfrm>
          <a:prstGeom prst="rect">
            <a:avLst/>
          </a:prstGeom>
          <a:noFill/>
          <a:ln>
            <a:noFill/>
          </a:ln>
        </p:spPr>
      </p:pic>
      <p:sp>
        <p:nvSpPr>
          <p:cNvPr id="88" name="Google Shape;88;p15"/>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ko" sz="2800">
                <a:solidFill>
                  <a:schemeClr val="accent5"/>
                </a:solidFill>
              </a:rPr>
              <a:t>React</a:t>
            </a:r>
            <a:endParaRPr b="1" sz="2800">
              <a:solidFill>
                <a:schemeClr val="accent5"/>
              </a:solidFill>
            </a:endParaRPr>
          </a:p>
          <a:p>
            <a:pPr indent="0" lvl="0" marL="0" rtl="0" algn="l">
              <a:lnSpc>
                <a:spcPct val="100000"/>
              </a:lnSpc>
              <a:spcBef>
                <a:spcPts val="1600"/>
              </a:spcBef>
              <a:spcAft>
                <a:spcPts val="0"/>
              </a:spcAft>
              <a:buNone/>
            </a:pPr>
            <a:r>
              <a:rPr i="1" lang="ko">
                <a:solidFill>
                  <a:schemeClr val="lt1"/>
                </a:solidFill>
              </a:rPr>
              <a:t>A JavaScript library for building user interfaces</a:t>
            </a:r>
            <a:endParaRPr i="1">
              <a:solidFill>
                <a:schemeClr val="lt1"/>
              </a:solidFill>
            </a:endParaRPr>
          </a:p>
          <a:p>
            <a:pPr indent="0" lvl="0" marL="0" rtl="0" algn="l">
              <a:lnSpc>
                <a:spcPct val="100000"/>
              </a:lnSpc>
              <a:spcBef>
                <a:spcPts val="1600"/>
              </a:spcBef>
              <a:spcAft>
                <a:spcPts val="1600"/>
              </a:spcAft>
              <a:buNone/>
            </a:pPr>
            <a:r>
              <a:rPr lang="ko">
                <a:solidFill>
                  <a:schemeClr val="lt1"/>
                </a:solidFill>
              </a:rPr>
              <a:t>리액트는 페이스북의 소프트웨어 엔지니어 Jordan Walke가 개발하였다. 그는 PHP용 HTML 컴포넌트 프레임워크인 XHP에 영향을 받았다. 2011년 페이스북의 뉴스피드에 처음 적용되었다가 2012년 인스타그램닷컴에 적용되었다. 2013년 5월 JSConf US에서 오픈 소스화되었다.</a:t>
            </a:r>
            <a:endParaRPr>
              <a:solidFill>
                <a:schemeClr val="lt1"/>
              </a:solidFill>
            </a:endParaRPr>
          </a:p>
        </p:txBody>
      </p:sp>
      <p:sp>
        <p:nvSpPr>
          <p:cNvPr id="90" name="Google Shape;90;p15"/>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https://ko.wikipedia.org/wiki/리액트_(자바스크립트_라이브러리)</a:t>
            </a:r>
            <a:endParaRPr sz="800">
              <a:solidFill>
                <a:srgbClr val="B7B7B7"/>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React Example</a:t>
            </a:r>
            <a:endParaRPr/>
          </a:p>
        </p:txBody>
      </p:sp>
      <p:sp>
        <p:nvSpPr>
          <p:cNvPr id="292" name="Google Shape;292;p42"/>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Github Card</a:t>
            </a:r>
            <a:endParaRPr/>
          </a:p>
          <a:p>
            <a:pPr indent="0" lvl="0" marL="0" rtl="0" algn="l">
              <a:spcBef>
                <a:spcPts val="1600"/>
              </a:spcBef>
              <a:spcAft>
                <a:spcPts val="1600"/>
              </a:spcAft>
              <a:buNone/>
            </a:pPr>
            <a:r>
              <a:rPr lang="ko" u="sng">
                <a:solidFill>
                  <a:schemeClr val="hlink"/>
                </a:solidFill>
                <a:hlinkClick r:id="rId3"/>
              </a:rPr>
              <a:t>https://codepen.io/theham3d/pen/wGzodM</a:t>
            </a:r>
            <a:r>
              <a:rPr lang="ko"/>
              <a:t> </a:t>
            </a:r>
            <a:endParaRPr/>
          </a:p>
        </p:txBody>
      </p:sp>
      <p:pic>
        <p:nvPicPr>
          <p:cNvPr id="293" name="Google Shape;293;p42"/>
          <p:cNvPicPr preferRelativeResize="0"/>
          <p:nvPr/>
        </p:nvPicPr>
        <p:blipFill>
          <a:blip r:embed="rId4">
            <a:alphaModFix/>
          </a:blip>
          <a:stretch>
            <a:fillRect/>
          </a:stretch>
        </p:blipFill>
        <p:spPr>
          <a:xfrm>
            <a:off x="3279900" y="152400"/>
            <a:ext cx="5559558"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Google Shape;298;p43"/>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299" name="Google Shape;299;p43"/>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React 개</a:t>
            </a:r>
            <a:r>
              <a:rPr lang="ko"/>
              <a:t>발 스택:</a:t>
            </a:r>
            <a:endParaRPr/>
          </a:p>
          <a:p>
            <a:pPr indent="0" lvl="0" marL="0" rtl="0" algn="l">
              <a:spcBef>
                <a:spcPts val="0"/>
              </a:spcBef>
              <a:spcAft>
                <a:spcPts val="0"/>
              </a:spcAft>
              <a:buNone/>
            </a:pPr>
            <a:r>
              <a:rPr lang="ko"/>
              <a:t>JS or TS? Redux or MobX?</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JS or TS</a:t>
            </a:r>
            <a:endParaRPr/>
          </a:p>
        </p:txBody>
      </p:sp>
      <p:sp>
        <p:nvSpPr>
          <p:cNvPr id="305" name="Google Shape;305;p44"/>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TypeScript를 도입하여 사전에 버그를 줄이는 것이 큰 도움이 됩니다.</a:t>
            </a:r>
            <a:endParaRPr/>
          </a:p>
          <a:p>
            <a:pPr indent="-304800" lvl="0" marL="457200" rtl="0" algn="l">
              <a:spcBef>
                <a:spcPts val="1600"/>
              </a:spcBef>
              <a:spcAft>
                <a:spcPts val="0"/>
              </a:spcAft>
              <a:buSzPts val="1200"/>
              <a:buChar char="●"/>
            </a:pPr>
            <a:r>
              <a:rPr lang="ko"/>
              <a:t>장점</a:t>
            </a:r>
            <a:endParaRPr/>
          </a:p>
          <a:p>
            <a:pPr indent="-304800" lvl="1" marL="914400" rtl="0" algn="l">
              <a:spcBef>
                <a:spcPts val="0"/>
              </a:spcBef>
              <a:spcAft>
                <a:spcPts val="0"/>
              </a:spcAft>
              <a:buSzPts val="1200"/>
              <a:buChar char="○"/>
            </a:pPr>
            <a:r>
              <a:rPr lang="ko"/>
              <a:t>생산성</a:t>
            </a:r>
            <a:endParaRPr/>
          </a:p>
          <a:p>
            <a:pPr indent="-304800" lvl="1" marL="914400" rtl="0" algn="l">
              <a:spcBef>
                <a:spcPts val="0"/>
              </a:spcBef>
              <a:spcAft>
                <a:spcPts val="0"/>
              </a:spcAft>
              <a:buSzPts val="1200"/>
              <a:buChar char="○"/>
            </a:pPr>
            <a:r>
              <a:rPr lang="ko"/>
              <a:t>안정성</a:t>
            </a:r>
            <a:endParaRPr/>
          </a:p>
          <a:p>
            <a:pPr indent="-304800" lvl="1" marL="914400" rtl="0" algn="l">
              <a:spcBef>
                <a:spcPts val="0"/>
              </a:spcBef>
              <a:spcAft>
                <a:spcPts val="0"/>
              </a:spcAft>
              <a:buSzPts val="1200"/>
              <a:buChar char="○"/>
            </a:pPr>
            <a:r>
              <a:rPr lang="ko"/>
              <a:t>편의성</a:t>
            </a:r>
            <a:endParaRPr/>
          </a:p>
          <a:p>
            <a:pPr indent="-304800" lvl="0" marL="457200" rtl="0" algn="l">
              <a:spcBef>
                <a:spcPts val="0"/>
              </a:spcBef>
              <a:spcAft>
                <a:spcPts val="0"/>
              </a:spcAft>
              <a:buSzPts val="1200"/>
              <a:buChar char="●"/>
            </a:pPr>
            <a:r>
              <a:rPr lang="ko"/>
              <a:t>단점</a:t>
            </a:r>
            <a:endParaRPr/>
          </a:p>
          <a:p>
            <a:pPr indent="-304800" lvl="1" marL="914400" rtl="0" algn="l">
              <a:spcBef>
                <a:spcPts val="0"/>
              </a:spcBef>
              <a:spcAft>
                <a:spcPts val="0"/>
              </a:spcAft>
              <a:buSzPts val="1200"/>
              <a:buChar char="○"/>
            </a:pPr>
            <a:r>
              <a:rPr lang="ko"/>
              <a:t>러닝커브</a:t>
            </a:r>
            <a:endParaRPr/>
          </a:p>
        </p:txBody>
      </p:sp>
      <p:pic>
        <p:nvPicPr>
          <p:cNvPr id="306" name="Google Shape;306;p44"/>
          <p:cNvPicPr preferRelativeResize="0"/>
          <p:nvPr/>
        </p:nvPicPr>
        <p:blipFill>
          <a:blip r:embed="rId3">
            <a:alphaModFix/>
          </a:blip>
          <a:stretch>
            <a:fillRect/>
          </a:stretch>
        </p:blipFill>
        <p:spPr>
          <a:xfrm>
            <a:off x="5516100" y="556863"/>
            <a:ext cx="3486301" cy="4029749"/>
          </a:xfrm>
          <a:prstGeom prst="rect">
            <a:avLst/>
          </a:prstGeom>
          <a:noFill/>
          <a:ln>
            <a:noFill/>
          </a:ln>
        </p:spPr>
      </p:pic>
      <p:pic>
        <p:nvPicPr>
          <p:cNvPr id="307" name="Google Shape;307;p44"/>
          <p:cNvPicPr preferRelativeResize="0"/>
          <p:nvPr/>
        </p:nvPicPr>
        <p:blipFill>
          <a:blip r:embed="rId4">
            <a:alphaModFix/>
          </a:blip>
          <a:stretch>
            <a:fillRect/>
          </a:stretch>
        </p:blipFill>
        <p:spPr>
          <a:xfrm>
            <a:off x="2816638" y="1016850"/>
            <a:ext cx="3578075" cy="3109776"/>
          </a:xfrm>
          <a:prstGeom prst="rect">
            <a:avLst/>
          </a:prstGeom>
          <a:noFill/>
          <a:ln>
            <a:noFill/>
          </a:ln>
        </p:spPr>
      </p:pic>
      <p:sp>
        <p:nvSpPr>
          <p:cNvPr id="308" name="Google Shape;308;p44"/>
          <p:cNvSpPr/>
          <p:nvPr/>
        </p:nvSpPr>
        <p:spPr>
          <a:xfrm>
            <a:off x="3897600" y="2944825"/>
            <a:ext cx="1618500" cy="1503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4"/>
          <p:cNvSpPr/>
          <p:nvPr/>
        </p:nvSpPr>
        <p:spPr>
          <a:xfrm>
            <a:off x="6605750" y="1458575"/>
            <a:ext cx="2349300" cy="1503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4"/>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https://insights.stackoverflow.com/survey/2019</a:t>
            </a:r>
            <a:endParaRPr sz="800">
              <a:solidFill>
                <a:srgbClr val="B7B7B7"/>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Adding TypeScript</a:t>
            </a:r>
            <a:endParaRPr/>
          </a:p>
        </p:txBody>
      </p:sp>
      <p:sp>
        <p:nvSpPr>
          <p:cNvPr id="316" name="Google Shape;316;p45"/>
          <p:cNvSpPr txBox="1"/>
          <p:nvPr>
            <p:ph idx="1" type="body"/>
          </p:nvPr>
        </p:nvSpPr>
        <p:spPr>
          <a:xfrm>
            <a:off x="2400300" y="1602675"/>
            <a:ext cx="31110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CRA</a:t>
            </a:r>
            <a:endParaRPr b="1"/>
          </a:p>
          <a:p>
            <a:pPr indent="0" lvl="0" marL="0" rtl="0" algn="l">
              <a:spcBef>
                <a:spcPts val="1600"/>
              </a:spcBef>
              <a:spcAft>
                <a:spcPts val="0"/>
              </a:spcAft>
              <a:buNone/>
            </a:pPr>
            <a:r>
              <a:rPr lang="ko"/>
              <a:t>$ npm uninstall -g create-react-app</a:t>
            </a:r>
            <a:endParaRPr/>
          </a:p>
          <a:p>
            <a:pPr indent="0" lvl="0" marL="0" rtl="0" algn="l">
              <a:spcBef>
                <a:spcPts val="1600"/>
              </a:spcBef>
              <a:spcAft>
                <a:spcPts val="0"/>
              </a:spcAft>
              <a:buNone/>
            </a:pPr>
            <a:r>
              <a:rPr lang="ko"/>
              <a:t>$ npx create-react-app my-app --typescript</a:t>
            </a:r>
            <a:endParaRPr/>
          </a:p>
          <a:p>
            <a:pPr indent="0" lvl="0" marL="0" rtl="0" algn="l">
              <a:spcBef>
                <a:spcPts val="1600"/>
              </a:spcBef>
              <a:spcAft>
                <a:spcPts val="0"/>
              </a:spcAft>
              <a:buNone/>
            </a:pPr>
            <a:r>
              <a:rPr lang="ko"/>
              <a:t>$ npm install typescript @types/node @types/react @types/react-dom @types/jest</a:t>
            </a:r>
            <a:endParaRPr/>
          </a:p>
          <a:p>
            <a:pPr indent="0" lvl="0" marL="0" rtl="0" algn="l">
              <a:spcBef>
                <a:spcPts val="1600"/>
              </a:spcBef>
              <a:spcAft>
                <a:spcPts val="1600"/>
              </a:spcAft>
              <a:buNone/>
            </a:pPr>
            <a:r>
              <a:rPr lang="ko" sz="1200" u="sng">
                <a:solidFill>
                  <a:schemeClr val="hlink"/>
                </a:solidFill>
                <a:hlinkClick r:id="rId3"/>
              </a:rPr>
              <a:t>https://facebook.github.io/create-react-app/docs/adding-typescript</a:t>
            </a:r>
            <a:r>
              <a:rPr lang="ko" sz="1200"/>
              <a:t> </a:t>
            </a:r>
            <a:endParaRPr sz="1200"/>
          </a:p>
        </p:txBody>
      </p:sp>
      <p:sp>
        <p:nvSpPr>
          <p:cNvPr id="317" name="Google Shape;317;p4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Next.js</a:t>
            </a:r>
            <a:endParaRPr b="1"/>
          </a:p>
          <a:p>
            <a:pPr indent="0" lvl="0" marL="0" rtl="0" algn="l">
              <a:spcBef>
                <a:spcPts val="1600"/>
              </a:spcBef>
              <a:spcAft>
                <a:spcPts val="0"/>
              </a:spcAft>
              <a:buNone/>
            </a:pPr>
            <a:r>
              <a:rPr lang="ko"/>
              <a:t>$ npm install @zeit/next-typescript</a:t>
            </a:r>
            <a:endParaRPr/>
          </a:p>
          <a:p>
            <a:pPr indent="0" lvl="0" marL="0" rtl="0" algn="l">
              <a:spcBef>
                <a:spcPts val="1600"/>
              </a:spcBef>
              <a:spcAft>
                <a:spcPts val="1600"/>
              </a:spcAft>
              <a:buNone/>
            </a:pPr>
            <a:r>
              <a:rPr lang="ko" sz="1200" u="sng">
                <a:solidFill>
                  <a:schemeClr val="hlink"/>
                </a:solidFill>
                <a:hlinkClick r:id="rId4"/>
              </a:rPr>
              <a:t>https://github.com/zeit/next-plugins/tree/master/packages/next-typescript#usage</a:t>
            </a:r>
            <a:r>
              <a:rPr lang="ko" sz="1200"/>
              <a:t> </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상태 관리</a:t>
            </a:r>
            <a:endParaRPr/>
          </a:p>
        </p:txBody>
      </p:sp>
      <p:sp>
        <p:nvSpPr>
          <p:cNvPr id="323" name="Google Shape;323;p46"/>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Props</a:t>
            </a:r>
            <a:r>
              <a:rPr lang="ko"/>
              <a:t>는 부모로 부터만 전파되기 때문에, 모든 상태를 부모로 부터 받는 것은 비효율</a:t>
            </a:r>
            <a:endParaRPr/>
          </a:p>
          <a:p>
            <a:pPr indent="0" lvl="0" marL="0" rtl="0" algn="l">
              <a:spcBef>
                <a:spcPts val="1600"/>
              </a:spcBef>
              <a:spcAft>
                <a:spcPts val="1600"/>
              </a:spcAft>
              <a:buNone/>
            </a:pPr>
            <a:r>
              <a:rPr lang="ko"/>
              <a:t> 앱의 전역적 상태관리를 필요로 하게 됨</a:t>
            </a:r>
            <a:endParaRPr/>
          </a:p>
        </p:txBody>
      </p:sp>
      <p:pic>
        <p:nvPicPr>
          <p:cNvPr id="324" name="Google Shape;324;p46"/>
          <p:cNvPicPr preferRelativeResize="0"/>
          <p:nvPr/>
        </p:nvPicPr>
        <p:blipFill>
          <a:blip r:embed="rId3">
            <a:alphaModFix/>
          </a:blip>
          <a:stretch>
            <a:fillRect/>
          </a:stretch>
        </p:blipFill>
        <p:spPr>
          <a:xfrm>
            <a:off x="3545470" y="1246738"/>
            <a:ext cx="5128075" cy="3019799"/>
          </a:xfrm>
          <a:prstGeom prst="rect">
            <a:avLst/>
          </a:prstGeom>
          <a:noFill/>
          <a:ln>
            <a:noFill/>
          </a:ln>
        </p:spPr>
      </p:pic>
      <p:sp>
        <p:nvSpPr>
          <p:cNvPr id="325" name="Google Shape;325;p46"/>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https://blog.codecentric.de/en/2017/12/developing-modern-offline-apps-reactjs-redux-electron-part-3-reactjs-redux-basics/</a:t>
            </a:r>
            <a:endParaRPr sz="800">
              <a:solidFill>
                <a:srgbClr val="B7B7B7"/>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상</a:t>
            </a:r>
            <a:r>
              <a:rPr lang="ko"/>
              <a:t>태 관리</a:t>
            </a:r>
            <a:endParaRPr/>
          </a:p>
        </p:txBody>
      </p:sp>
      <p:sp>
        <p:nvSpPr>
          <p:cNvPr id="331" name="Google Shape;331;p47"/>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Redux</a:t>
            </a:r>
            <a:endParaRPr b="1"/>
          </a:p>
          <a:p>
            <a:pPr indent="0" lvl="0" marL="0" rtl="0" algn="l">
              <a:spcBef>
                <a:spcPts val="1600"/>
              </a:spcBef>
              <a:spcAft>
                <a:spcPts val="0"/>
              </a:spcAft>
              <a:buClr>
                <a:schemeClr val="dk2"/>
              </a:buClr>
              <a:buSzPts val="1100"/>
              <a:buFont typeface="Arial"/>
              <a:buNone/>
            </a:pPr>
            <a:r>
              <a:rPr lang="ko"/>
              <a:t>Redux는 state를 관리하기 위한 거대한 이벤트루프이다.</a:t>
            </a:r>
            <a:br>
              <a:rPr lang="ko"/>
            </a:br>
            <a:r>
              <a:rPr lang="ko"/>
              <a:t>Redux는 Store의 State를 특정 컴포넌트에 주입.</a:t>
            </a:r>
            <a:endParaRPr/>
          </a:p>
          <a:p>
            <a:pPr indent="-317500" lvl="0" marL="457200" rtl="0" algn="l">
              <a:spcBef>
                <a:spcPts val="1600"/>
              </a:spcBef>
              <a:spcAft>
                <a:spcPts val="0"/>
              </a:spcAft>
              <a:buSzPts val="1400"/>
              <a:buChar char="●"/>
            </a:pPr>
            <a:r>
              <a:rPr lang="ko"/>
              <a:t>액션 = 이벤트</a:t>
            </a:r>
            <a:endParaRPr/>
          </a:p>
          <a:p>
            <a:pPr indent="-317500" lvl="0" marL="457200" rtl="0" algn="l">
              <a:spcBef>
                <a:spcPts val="0"/>
              </a:spcBef>
              <a:spcAft>
                <a:spcPts val="0"/>
              </a:spcAft>
              <a:buSzPts val="1400"/>
              <a:buChar char="●"/>
            </a:pPr>
            <a:r>
              <a:rPr lang="ko"/>
              <a:t>리듀서 = 이벤트에 대한 반응</a:t>
            </a:r>
            <a:endParaRPr/>
          </a:p>
        </p:txBody>
      </p:sp>
      <p:sp>
        <p:nvSpPr>
          <p:cNvPr id="332" name="Google Shape;332;p47"/>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MobX</a:t>
            </a:r>
            <a:endParaRPr b="1"/>
          </a:p>
          <a:p>
            <a:pPr indent="0" lvl="0" marL="0" rtl="0" algn="l">
              <a:spcBef>
                <a:spcPts val="1600"/>
              </a:spcBef>
              <a:spcAft>
                <a:spcPts val="0"/>
              </a:spcAft>
              <a:buClr>
                <a:schemeClr val="dk2"/>
              </a:buClr>
              <a:buSzPts val="1100"/>
              <a:buFont typeface="Arial"/>
              <a:buNone/>
            </a:pPr>
            <a:r>
              <a:rPr lang="ko"/>
              <a:t>MobX는 일관성 없는 상태를 만들 수 없도록 상태 관리를 간단하게 만듬. 애플리케이션 상태로부터 파생될 수 있는 모든 것들을 자동으로 파생되도록.</a:t>
            </a:r>
            <a:endParaRPr/>
          </a:p>
          <a:p>
            <a:pPr indent="-317500" lvl="0" marL="457200" rtl="0" algn="l">
              <a:spcBef>
                <a:spcPts val="1600"/>
              </a:spcBef>
              <a:spcAft>
                <a:spcPts val="0"/>
              </a:spcAft>
              <a:buSzPts val="1400"/>
              <a:buChar char="●"/>
            </a:pPr>
            <a:r>
              <a:rPr lang="ko"/>
              <a:t>functional reactive programming (TFRP)</a:t>
            </a:r>
            <a:endParaRPr/>
          </a:p>
          <a:p>
            <a:pPr indent="-317500" lvl="0" marL="457200" rtl="0" algn="l">
              <a:spcBef>
                <a:spcPts val="0"/>
              </a:spcBef>
              <a:spcAft>
                <a:spcPts val="0"/>
              </a:spcAft>
              <a:buSzPts val="1400"/>
              <a:buChar char="●"/>
            </a:pPr>
            <a:r>
              <a:rPr lang="ko"/>
              <a:t>React의 `setState`가 필요하지 않습니다.</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t>Redux</a:t>
            </a:r>
            <a:endParaRPr/>
          </a:p>
        </p:txBody>
      </p:sp>
      <p:sp>
        <p:nvSpPr>
          <p:cNvPr id="338" name="Google Shape;338;p48"/>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sz="1400" u="sng">
                <a:solidFill>
                  <a:schemeClr val="hlink"/>
                </a:solidFill>
                <a:hlinkClick r:id="rId3"/>
              </a:rPr>
              <a:t>https://codesandbox.io/s/github/GantMan/ReactStateMuseum/tree/master/React/redux</a:t>
            </a:r>
            <a:r>
              <a:rPr lang="ko" sz="1400"/>
              <a:t> </a:t>
            </a:r>
            <a:endParaRPr sz="1400"/>
          </a:p>
        </p:txBody>
      </p:sp>
      <p:pic>
        <p:nvPicPr>
          <p:cNvPr id="339" name="Google Shape;339;p48"/>
          <p:cNvPicPr preferRelativeResize="0"/>
          <p:nvPr/>
        </p:nvPicPr>
        <p:blipFill>
          <a:blip r:embed="rId4">
            <a:alphaModFix/>
          </a:blip>
          <a:stretch>
            <a:fillRect/>
          </a:stretch>
        </p:blipFill>
        <p:spPr>
          <a:xfrm>
            <a:off x="4615500" y="1637200"/>
            <a:ext cx="4528501" cy="18691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t>MobX</a:t>
            </a:r>
            <a:endParaRPr/>
          </a:p>
        </p:txBody>
      </p:sp>
      <p:sp>
        <p:nvSpPr>
          <p:cNvPr id="345" name="Google Shape;345;p4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sz="1400" u="sng">
                <a:solidFill>
                  <a:schemeClr val="hlink"/>
                </a:solidFill>
                <a:hlinkClick r:id="rId3"/>
              </a:rPr>
              <a:t>https://codesandbox.io/s/github/GantMan/ReactStateMuseum/tree/master/React/mobx</a:t>
            </a:r>
            <a:r>
              <a:rPr lang="ko" sz="1400"/>
              <a:t> </a:t>
            </a:r>
            <a:endParaRPr sz="1400"/>
          </a:p>
        </p:txBody>
      </p:sp>
      <p:pic>
        <p:nvPicPr>
          <p:cNvPr id="346" name="Google Shape;346;p49"/>
          <p:cNvPicPr preferRelativeResize="0"/>
          <p:nvPr/>
        </p:nvPicPr>
        <p:blipFill>
          <a:blip r:embed="rId4">
            <a:alphaModFix/>
          </a:blip>
          <a:stretch>
            <a:fillRect/>
          </a:stretch>
        </p:blipFill>
        <p:spPr>
          <a:xfrm>
            <a:off x="5082625" y="1969113"/>
            <a:ext cx="3400524" cy="1205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id="351" name="Google Shape;351;p50"/>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352" name="Google Shape;352;p50"/>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Styling</a:t>
            </a:r>
            <a:r>
              <a:rPr lang="ko"/>
              <a:t>:</a:t>
            </a:r>
            <a:endParaRPr/>
          </a:p>
          <a:p>
            <a:pPr indent="0" lvl="0" marL="0" rtl="0" algn="l">
              <a:spcBef>
                <a:spcPts val="0"/>
              </a:spcBef>
              <a:spcAft>
                <a:spcPts val="0"/>
              </a:spcAft>
              <a:buNone/>
            </a:pPr>
            <a:r>
              <a:rPr lang="ko"/>
              <a:t>styled-components vs emotion vs jss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1"/>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Styling</a:t>
            </a:r>
            <a:endParaRPr/>
          </a:p>
        </p:txBody>
      </p:sp>
      <p:sp>
        <p:nvSpPr>
          <p:cNvPr id="358" name="Google Shape;358;p51"/>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styled-components vs emotion vs </a:t>
            </a:r>
            <a:r>
              <a:rPr lang="ko"/>
              <a:t>jss</a:t>
            </a:r>
            <a:endParaRPr/>
          </a:p>
        </p:txBody>
      </p:sp>
      <p:pic>
        <p:nvPicPr>
          <p:cNvPr id="359" name="Google Shape;359;p51"/>
          <p:cNvPicPr preferRelativeResize="0"/>
          <p:nvPr/>
        </p:nvPicPr>
        <p:blipFill>
          <a:blip r:embed="rId3">
            <a:alphaModFix/>
          </a:blip>
          <a:stretch>
            <a:fillRect/>
          </a:stretch>
        </p:blipFill>
        <p:spPr>
          <a:xfrm>
            <a:off x="3482200" y="152400"/>
            <a:ext cx="5071726" cy="4838701"/>
          </a:xfrm>
          <a:prstGeom prst="rect">
            <a:avLst/>
          </a:prstGeom>
          <a:noFill/>
          <a:ln>
            <a:noFill/>
          </a:ln>
        </p:spPr>
      </p:pic>
      <p:sp>
        <p:nvSpPr>
          <p:cNvPr id="360" name="Google Shape;360;p51"/>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https://www.npmtrends.com/emotion-vs-styled-components-vs-jss</a:t>
            </a:r>
            <a:endParaRPr sz="800">
              <a:solidFill>
                <a:srgbClr val="B7B7B7"/>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6"/>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96" name="Google Shape;96;p1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ko">
                <a:solidFill>
                  <a:schemeClr val="accent5"/>
                </a:solidFill>
              </a:rPr>
              <a:t>React</a:t>
            </a:r>
            <a:r>
              <a:rPr lang="ko"/>
              <a:t> 언제부터 했나?</a:t>
            </a:r>
            <a:endParaRPr/>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2"/>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Default</a:t>
            </a:r>
            <a:endParaRPr/>
          </a:p>
        </p:txBody>
      </p:sp>
      <p:sp>
        <p:nvSpPr>
          <p:cNvPr id="366" name="Google Shape;366;p52"/>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Inline (React default)</a:t>
            </a:r>
            <a:endParaRPr/>
          </a:p>
        </p:txBody>
      </p:sp>
      <p:pic>
        <p:nvPicPr>
          <p:cNvPr id="367" name="Google Shape;367;p52"/>
          <p:cNvPicPr preferRelativeResize="0"/>
          <p:nvPr/>
        </p:nvPicPr>
        <p:blipFill>
          <a:blip r:embed="rId3">
            <a:alphaModFix/>
          </a:blip>
          <a:stretch>
            <a:fillRect/>
          </a:stretch>
        </p:blipFill>
        <p:spPr>
          <a:xfrm>
            <a:off x="3401250" y="938300"/>
            <a:ext cx="4947025" cy="3266900"/>
          </a:xfrm>
          <a:prstGeom prst="rect">
            <a:avLst/>
          </a:prstGeom>
          <a:noFill/>
          <a:ln>
            <a:noFill/>
          </a:ln>
        </p:spPr>
      </p:pic>
      <p:sp>
        <p:nvSpPr>
          <p:cNvPr id="368" name="Google Shape;368;p52"/>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https://react-cn.github.io/react/tips/inline-styles.html</a:t>
            </a:r>
            <a:endParaRPr sz="800">
              <a:solidFill>
                <a:srgbClr val="B7B7B7"/>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3"/>
          <p:cNvSpPr txBox="1"/>
          <p:nvPr>
            <p:ph type="title"/>
          </p:nvPr>
        </p:nvSpPr>
        <p:spPr>
          <a:xfrm>
            <a:off x="319500" y="936600"/>
            <a:ext cx="2941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s</a:t>
            </a:r>
            <a:r>
              <a:rPr lang="ko"/>
              <a:t>tyled-components</a:t>
            </a:r>
            <a:endParaRPr/>
          </a:p>
        </p:txBody>
      </p:sp>
      <p:sp>
        <p:nvSpPr>
          <p:cNvPr id="374" name="Google Shape;374;p53"/>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t/>
            </a:r>
            <a:endParaRPr/>
          </a:p>
        </p:txBody>
      </p:sp>
      <p:pic>
        <p:nvPicPr>
          <p:cNvPr id="375" name="Google Shape;375;p53"/>
          <p:cNvPicPr preferRelativeResize="0"/>
          <p:nvPr/>
        </p:nvPicPr>
        <p:blipFill>
          <a:blip r:embed="rId3">
            <a:alphaModFix/>
          </a:blip>
          <a:stretch>
            <a:fillRect/>
          </a:stretch>
        </p:blipFill>
        <p:spPr>
          <a:xfrm>
            <a:off x="3354075" y="828376"/>
            <a:ext cx="5122326" cy="3486750"/>
          </a:xfrm>
          <a:prstGeom prst="rect">
            <a:avLst/>
          </a:prstGeom>
          <a:noFill/>
          <a:ln>
            <a:noFill/>
          </a:ln>
        </p:spPr>
      </p:pic>
      <p:sp>
        <p:nvSpPr>
          <p:cNvPr id="376" name="Google Shape;376;p53"/>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https://github.com/styled-components/styled-components</a:t>
            </a:r>
            <a:endParaRPr sz="800">
              <a:solidFill>
                <a:srgbClr val="B7B7B7"/>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4"/>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e</a:t>
            </a:r>
            <a:r>
              <a:rPr lang="ko"/>
              <a:t>motion</a:t>
            </a:r>
            <a:endParaRPr/>
          </a:p>
        </p:txBody>
      </p:sp>
      <p:sp>
        <p:nvSpPr>
          <p:cNvPr id="382" name="Google Shape;382;p54"/>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3" name="Google Shape;383;p54"/>
          <p:cNvPicPr preferRelativeResize="0"/>
          <p:nvPr/>
        </p:nvPicPr>
        <p:blipFill>
          <a:blip r:embed="rId3">
            <a:alphaModFix/>
          </a:blip>
          <a:stretch>
            <a:fillRect/>
          </a:stretch>
        </p:blipFill>
        <p:spPr>
          <a:xfrm>
            <a:off x="2978900" y="904287"/>
            <a:ext cx="2666550" cy="3334950"/>
          </a:xfrm>
          <a:prstGeom prst="rect">
            <a:avLst/>
          </a:prstGeom>
          <a:noFill/>
          <a:ln>
            <a:noFill/>
          </a:ln>
        </p:spPr>
      </p:pic>
      <p:pic>
        <p:nvPicPr>
          <p:cNvPr id="384" name="Google Shape;384;p54"/>
          <p:cNvPicPr preferRelativeResize="0"/>
          <p:nvPr/>
        </p:nvPicPr>
        <p:blipFill>
          <a:blip r:embed="rId4">
            <a:alphaModFix/>
          </a:blip>
          <a:stretch>
            <a:fillRect/>
          </a:stretch>
        </p:blipFill>
        <p:spPr>
          <a:xfrm>
            <a:off x="6028600" y="974751"/>
            <a:ext cx="2553850" cy="3194025"/>
          </a:xfrm>
          <a:prstGeom prst="rect">
            <a:avLst/>
          </a:prstGeom>
          <a:noFill/>
          <a:ln>
            <a:noFill/>
          </a:ln>
        </p:spPr>
      </p:pic>
      <p:sp>
        <p:nvSpPr>
          <p:cNvPr id="385" name="Google Shape;385;p54"/>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https://emotion.sh</a:t>
            </a:r>
            <a:endParaRPr sz="800">
              <a:solidFill>
                <a:srgbClr val="B7B7B7"/>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5"/>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JSS</a:t>
            </a:r>
            <a:endParaRPr/>
          </a:p>
        </p:txBody>
      </p:sp>
      <p:sp>
        <p:nvSpPr>
          <p:cNvPr id="391" name="Google Shape;391;p55"/>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2" name="Google Shape;392;p55"/>
          <p:cNvPicPr preferRelativeResize="0"/>
          <p:nvPr/>
        </p:nvPicPr>
        <p:blipFill>
          <a:blip r:embed="rId3">
            <a:alphaModFix/>
          </a:blip>
          <a:stretch>
            <a:fillRect/>
          </a:stretch>
        </p:blipFill>
        <p:spPr>
          <a:xfrm>
            <a:off x="2774125" y="152400"/>
            <a:ext cx="2879759" cy="4838699"/>
          </a:xfrm>
          <a:prstGeom prst="rect">
            <a:avLst/>
          </a:prstGeom>
          <a:noFill/>
          <a:ln>
            <a:noFill/>
          </a:ln>
        </p:spPr>
      </p:pic>
      <p:pic>
        <p:nvPicPr>
          <p:cNvPr id="393" name="Google Shape;393;p55"/>
          <p:cNvPicPr preferRelativeResize="0"/>
          <p:nvPr/>
        </p:nvPicPr>
        <p:blipFill>
          <a:blip r:embed="rId4">
            <a:alphaModFix/>
          </a:blip>
          <a:stretch>
            <a:fillRect/>
          </a:stretch>
        </p:blipFill>
        <p:spPr>
          <a:xfrm>
            <a:off x="6062534" y="672600"/>
            <a:ext cx="2679540" cy="3798290"/>
          </a:xfrm>
          <a:prstGeom prst="rect">
            <a:avLst/>
          </a:prstGeom>
          <a:noFill/>
          <a:ln>
            <a:noFill/>
          </a:ln>
        </p:spPr>
      </p:pic>
      <p:sp>
        <p:nvSpPr>
          <p:cNvPr id="394" name="Google Shape;394;p55"/>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https://cssinjs.org</a:t>
            </a:r>
            <a:endParaRPr sz="800">
              <a:solidFill>
                <a:srgbClr val="B7B7B7"/>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pic>
        <p:nvPicPr>
          <p:cNvPr id="399" name="Google Shape;399;p56"/>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400" name="Google Shape;400;p5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프로젝</a:t>
            </a:r>
            <a:r>
              <a:rPr lang="ko"/>
              <a:t>트 폴더 구성:</a:t>
            </a:r>
            <a:endParaRPr/>
          </a:p>
          <a:p>
            <a:pPr indent="0" lvl="0" marL="0" rtl="0" algn="l">
              <a:spcBef>
                <a:spcPts val="0"/>
              </a:spcBef>
              <a:spcAft>
                <a:spcPts val="0"/>
              </a:spcAft>
              <a:buNone/>
            </a:pPr>
            <a:r>
              <a:rPr lang="ko"/>
              <a:t>Components or Atomic</a:t>
            </a:r>
            <a:endParaRPr/>
          </a:p>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프로젝</a:t>
            </a:r>
            <a:r>
              <a:rPr lang="ko"/>
              <a:t>트 폴더 구성</a:t>
            </a:r>
            <a:endParaRPr/>
          </a:p>
        </p:txBody>
      </p:sp>
      <p:sp>
        <p:nvSpPr>
          <p:cNvPr id="406" name="Google Shape;406;p57"/>
          <p:cNvSpPr txBox="1"/>
          <p:nvPr>
            <p:ph idx="1" type="body"/>
          </p:nvPr>
        </p:nvSpPr>
        <p:spPr>
          <a:xfrm>
            <a:off x="2400303" y="13740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Components</a:t>
            </a:r>
            <a:endParaRPr b="1"/>
          </a:p>
          <a:p>
            <a:pPr indent="-317500" lvl="0" marL="457200" rtl="0" algn="l">
              <a:spcBef>
                <a:spcPts val="1600"/>
              </a:spcBef>
              <a:spcAft>
                <a:spcPts val="0"/>
              </a:spcAft>
              <a:buSzPts val="1400"/>
              <a:buChar char="●"/>
            </a:pPr>
            <a:r>
              <a:rPr lang="ko"/>
              <a:t>Pages</a:t>
            </a:r>
            <a:endParaRPr/>
          </a:p>
          <a:p>
            <a:pPr indent="-304800" lvl="1" marL="914400" rtl="0" algn="l">
              <a:spcBef>
                <a:spcPts val="0"/>
              </a:spcBef>
              <a:spcAft>
                <a:spcPts val="0"/>
              </a:spcAft>
              <a:buSzPts val="1200"/>
              <a:buChar char="○"/>
            </a:pPr>
            <a:r>
              <a:rPr lang="ko"/>
              <a:t>라우팅 되는 페이지 단위 구분</a:t>
            </a:r>
            <a:endParaRPr/>
          </a:p>
          <a:p>
            <a:pPr indent="-304800" lvl="1" marL="914400" rtl="0" algn="l">
              <a:spcBef>
                <a:spcPts val="0"/>
              </a:spcBef>
              <a:spcAft>
                <a:spcPts val="0"/>
              </a:spcAft>
              <a:buSzPts val="1200"/>
              <a:buChar char="○"/>
            </a:pPr>
            <a:r>
              <a:rPr lang="ko"/>
              <a:t>ex) Home, Shop, Cart, User</a:t>
            </a:r>
            <a:endParaRPr/>
          </a:p>
          <a:p>
            <a:pPr indent="-317500" lvl="0" marL="457200" rtl="0" algn="l">
              <a:spcBef>
                <a:spcPts val="0"/>
              </a:spcBef>
              <a:spcAft>
                <a:spcPts val="0"/>
              </a:spcAft>
              <a:buSzPts val="1400"/>
              <a:buChar char="●"/>
            </a:pPr>
            <a:r>
              <a:rPr lang="ko"/>
              <a:t>Containers</a:t>
            </a:r>
            <a:endParaRPr/>
          </a:p>
          <a:p>
            <a:pPr indent="-304800" lvl="1" marL="914400" rtl="0" algn="l">
              <a:spcBef>
                <a:spcPts val="0"/>
              </a:spcBef>
              <a:spcAft>
                <a:spcPts val="0"/>
              </a:spcAft>
              <a:buSzPts val="1200"/>
              <a:buChar char="○"/>
            </a:pPr>
            <a:r>
              <a:rPr lang="ko"/>
              <a:t>공용으로 사용되는 컴포넌트 집합</a:t>
            </a:r>
            <a:endParaRPr/>
          </a:p>
          <a:p>
            <a:pPr indent="-304800" lvl="1" marL="914400" rtl="0" algn="l">
              <a:spcBef>
                <a:spcPts val="0"/>
              </a:spcBef>
              <a:spcAft>
                <a:spcPts val="0"/>
              </a:spcAft>
              <a:buSzPts val="1200"/>
              <a:buChar char="○"/>
            </a:pPr>
            <a:r>
              <a:rPr lang="ko"/>
              <a:t>ex) List, Table, Profile</a:t>
            </a:r>
            <a:endParaRPr/>
          </a:p>
          <a:p>
            <a:pPr indent="-317500" lvl="0" marL="457200" rtl="0" algn="l">
              <a:spcBef>
                <a:spcPts val="0"/>
              </a:spcBef>
              <a:spcAft>
                <a:spcPts val="0"/>
              </a:spcAft>
              <a:buSzPts val="1400"/>
              <a:buChar char="●"/>
            </a:pPr>
            <a:r>
              <a:rPr lang="ko"/>
              <a:t>Components</a:t>
            </a:r>
            <a:endParaRPr/>
          </a:p>
          <a:p>
            <a:pPr indent="-304800" lvl="1" marL="914400" rtl="0" algn="l">
              <a:spcBef>
                <a:spcPts val="0"/>
              </a:spcBef>
              <a:spcAft>
                <a:spcPts val="0"/>
              </a:spcAft>
              <a:buSzPts val="1200"/>
              <a:buChar char="○"/>
            </a:pPr>
            <a:r>
              <a:rPr lang="ko"/>
              <a:t>재사용 가능한 작은 컴포넌트</a:t>
            </a:r>
            <a:endParaRPr/>
          </a:p>
          <a:p>
            <a:pPr indent="-304800" lvl="1" marL="914400" rtl="0" algn="l">
              <a:spcBef>
                <a:spcPts val="0"/>
              </a:spcBef>
              <a:spcAft>
                <a:spcPts val="0"/>
              </a:spcAft>
              <a:buSzPts val="1200"/>
              <a:buChar char="○"/>
            </a:pPr>
            <a:r>
              <a:rPr lang="ko"/>
              <a:t>ex) Button, Input, Heading</a:t>
            </a:r>
            <a:endParaRPr/>
          </a:p>
          <a:p>
            <a:pPr indent="-317500" lvl="0" marL="457200" rtl="0" algn="l">
              <a:spcBef>
                <a:spcPts val="0"/>
              </a:spcBef>
              <a:spcAft>
                <a:spcPts val="0"/>
              </a:spcAft>
              <a:buSzPts val="1400"/>
              <a:buChar char="●"/>
            </a:pPr>
            <a:r>
              <a:rPr lang="ko"/>
              <a:t>Stores</a:t>
            </a:r>
            <a:endParaRPr/>
          </a:p>
          <a:p>
            <a:pPr indent="-317500" lvl="0" marL="457200" rtl="0" algn="l">
              <a:spcBef>
                <a:spcPts val="0"/>
              </a:spcBef>
              <a:spcAft>
                <a:spcPts val="0"/>
              </a:spcAft>
              <a:buSzPts val="1400"/>
              <a:buChar char="●"/>
            </a:pPr>
            <a:r>
              <a:rPr lang="ko"/>
              <a:t>Actions</a:t>
            </a:r>
            <a:endParaRPr/>
          </a:p>
        </p:txBody>
      </p:sp>
      <p:sp>
        <p:nvSpPr>
          <p:cNvPr id="407" name="Google Shape;407;p57"/>
          <p:cNvSpPr txBox="1"/>
          <p:nvPr>
            <p:ph idx="2" type="body"/>
          </p:nvPr>
        </p:nvSpPr>
        <p:spPr>
          <a:xfrm>
            <a:off x="5650572" y="13740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Atomic Design</a:t>
            </a:r>
            <a:endParaRPr b="1"/>
          </a:p>
          <a:p>
            <a:pPr indent="-317500" lvl="0" marL="457200" rtl="0" algn="l">
              <a:spcBef>
                <a:spcPts val="1600"/>
              </a:spcBef>
              <a:spcAft>
                <a:spcPts val="0"/>
              </a:spcAft>
              <a:buSzPts val="1400"/>
              <a:buChar char="●"/>
            </a:pPr>
            <a:r>
              <a:rPr lang="ko"/>
              <a:t>Atoms</a:t>
            </a:r>
            <a:endParaRPr/>
          </a:p>
          <a:p>
            <a:pPr indent="-304800" lvl="1" marL="914400" rtl="0" algn="l">
              <a:spcBef>
                <a:spcPts val="0"/>
              </a:spcBef>
              <a:spcAft>
                <a:spcPts val="0"/>
              </a:spcAft>
              <a:buSzPts val="1200"/>
              <a:buChar char="○"/>
            </a:pPr>
            <a:r>
              <a:rPr lang="ko"/>
              <a:t>상태를 가지지 않는 원자</a:t>
            </a:r>
            <a:endParaRPr/>
          </a:p>
          <a:p>
            <a:pPr indent="-304800" lvl="1" marL="914400" rtl="0" algn="l">
              <a:spcBef>
                <a:spcPts val="0"/>
              </a:spcBef>
              <a:spcAft>
                <a:spcPts val="0"/>
              </a:spcAft>
              <a:buSzPts val="1200"/>
              <a:buChar char="○"/>
            </a:pPr>
            <a:r>
              <a:rPr lang="ko"/>
              <a:t>ex) Button, Input, Label</a:t>
            </a:r>
            <a:endParaRPr/>
          </a:p>
          <a:p>
            <a:pPr indent="-317500" lvl="0" marL="457200" rtl="0" algn="l">
              <a:spcBef>
                <a:spcPts val="0"/>
              </a:spcBef>
              <a:spcAft>
                <a:spcPts val="0"/>
              </a:spcAft>
              <a:buSzPts val="1400"/>
              <a:buChar char="●"/>
            </a:pPr>
            <a:r>
              <a:rPr lang="ko"/>
              <a:t>Molecules</a:t>
            </a:r>
            <a:endParaRPr/>
          </a:p>
          <a:p>
            <a:pPr indent="-304800" lvl="1" marL="914400" rtl="0" algn="l">
              <a:spcBef>
                <a:spcPts val="0"/>
              </a:spcBef>
              <a:spcAft>
                <a:spcPts val="0"/>
              </a:spcAft>
              <a:buSzPts val="1200"/>
              <a:buChar char="○"/>
            </a:pPr>
            <a:r>
              <a:rPr lang="ko"/>
              <a:t>원자의 조합인 분자</a:t>
            </a:r>
            <a:endParaRPr/>
          </a:p>
          <a:p>
            <a:pPr indent="-304800" lvl="1" marL="914400" rtl="0" algn="l">
              <a:spcBef>
                <a:spcPts val="0"/>
              </a:spcBef>
              <a:spcAft>
                <a:spcPts val="0"/>
              </a:spcAft>
              <a:buSzPts val="1200"/>
              <a:buChar char="○"/>
            </a:pPr>
            <a:r>
              <a:rPr lang="ko"/>
              <a:t>ex) Search Form</a:t>
            </a:r>
            <a:endParaRPr/>
          </a:p>
          <a:p>
            <a:pPr indent="-317500" lvl="0" marL="457200" rtl="0" algn="l">
              <a:spcBef>
                <a:spcPts val="0"/>
              </a:spcBef>
              <a:spcAft>
                <a:spcPts val="0"/>
              </a:spcAft>
              <a:buSzPts val="1400"/>
              <a:buChar char="●"/>
            </a:pPr>
            <a:r>
              <a:rPr lang="ko"/>
              <a:t>Organisms</a:t>
            </a:r>
            <a:endParaRPr/>
          </a:p>
          <a:p>
            <a:pPr indent="-304800" lvl="1" marL="914400" rtl="0" algn="l">
              <a:spcBef>
                <a:spcPts val="0"/>
              </a:spcBef>
              <a:spcAft>
                <a:spcPts val="0"/>
              </a:spcAft>
              <a:buSzPts val="1200"/>
              <a:buChar char="○"/>
            </a:pPr>
            <a:r>
              <a:rPr lang="ko"/>
              <a:t>분자의 조합인 유기체</a:t>
            </a:r>
            <a:endParaRPr/>
          </a:p>
          <a:p>
            <a:pPr indent="-304800" lvl="1" marL="914400" rtl="0" algn="l">
              <a:spcBef>
                <a:spcPts val="0"/>
              </a:spcBef>
              <a:spcAft>
                <a:spcPts val="0"/>
              </a:spcAft>
              <a:buSzPts val="1200"/>
              <a:buChar char="○"/>
            </a:pPr>
            <a:r>
              <a:rPr lang="ko"/>
              <a:t>ex) Menubar</a:t>
            </a:r>
            <a:endParaRPr/>
          </a:p>
          <a:p>
            <a:pPr indent="-317500" lvl="0" marL="457200" rtl="0" algn="l">
              <a:spcBef>
                <a:spcPts val="0"/>
              </a:spcBef>
              <a:spcAft>
                <a:spcPts val="0"/>
              </a:spcAft>
              <a:buSzPts val="1400"/>
              <a:buChar char="●"/>
            </a:pPr>
            <a:r>
              <a:rPr lang="ko"/>
              <a:t>Templates</a:t>
            </a:r>
            <a:endParaRPr/>
          </a:p>
          <a:p>
            <a:pPr indent="-317500" lvl="0" marL="457200" rtl="0" algn="l">
              <a:spcBef>
                <a:spcPts val="0"/>
              </a:spcBef>
              <a:spcAft>
                <a:spcPts val="0"/>
              </a:spcAft>
              <a:buSzPts val="1400"/>
              <a:buChar char="●"/>
            </a:pPr>
            <a:r>
              <a:rPr lang="ko"/>
              <a:t>Pages</a:t>
            </a:r>
            <a:endParaRPr/>
          </a:p>
          <a:p>
            <a:pPr indent="0" lvl="0" marL="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ko"/>
              <a:t>프로젝트 폴더 구성</a:t>
            </a:r>
            <a:endParaRPr/>
          </a:p>
        </p:txBody>
      </p:sp>
      <p:sp>
        <p:nvSpPr>
          <p:cNvPr id="413" name="Google Shape;413;p58"/>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b="1" lang="ko"/>
              <a:t>Components</a:t>
            </a:r>
            <a:endParaRPr/>
          </a:p>
        </p:txBody>
      </p:sp>
      <p:sp>
        <p:nvSpPr>
          <p:cNvPr id="414" name="Google Shape;414;p58"/>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b="1" lang="ko"/>
              <a:t>Atomic Design</a:t>
            </a:r>
            <a:endParaRPr/>
          </a:p>
        </p:txBody>
      </p:sp>
      <p:pic>
        <p:nvPicPr>
          <p:cNvPr id="415" name="Google Shape;415;p58"/>
          <p:cNvPicPr preferRelativeResize="0"/>
          <p:nvPr/>
        </p:nvPicPr>
        <p:blipFill>
          <a:blip r:embed="rId3">
            <a:alphaModFix/>
          </a:blip>
          <a:stretch>
            <a:fillRect/>
          </a:stretch>
        </p:blipFill>
        <p:spPr>
          <a:xfrm>
            <a:off x="2400300" y="1951375"/>
            <a:ext cx="2095502" cy="2826118"/>
          </a:xfrm>
          <a:prstGeom prst="rect">
            <a:avLst/>
          </a:prstGeom>
          <a:noFill/>
          <a:ln>
            <a:noFill/>
          </a:ln>
        </p:spPr>
      </p:pic>
      <p:pic>
        <p:nvPicPr>
          <p:cNvPr id="416" name="Google Shape;416;p58"/>
          <p:cNvPicPr preferRelativeResize="0"/>
          <p:nvPr/>
        </p:nvPicPr>
        <p:blipFill>
          <a:blip r:embed="rId4">
            <a:alphaModFix/>
          </a:blip>
          <a:stretch>
            <a:fillRect/>
          </a:stretch>
        </p:blipFill>
        <p:spPr>
          <a:xfrm>
            <a:off x="5650575" y="1951375"/>
            <a:ext cx="2095502" cy="282611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9"/>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Atomic Design</a:t>
            </a:r>
            <a:endParaRPr/>
          </a:p>
        </p:txBody>
      </p:sp>
      <p:sp>
        <p:nvSpPr>
          <p:cNvPr id="422" name="Google Shape;422;p59"/>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3" name="Google Shape;423;p59"/>
          <p:cNvPicPr preferRelativeResize="0"/>
          <p:nvPr/>
        </p:nvPicPr>
        <p:blipFill>
          <a:blip r:embed="rId3">
            <a:alphaModFix/>
          </a:blip>
          <a:stretch>
            <a:fillRect/>
          </a:stretch>
        </p:blipFill>
        <p:spPr>
          <a:xfrm>
            <a:off x="3127500" y="429863"/>
            <a:ext cx="5711700" cy="4283775"/>
          </a:xfrm>
          <a:prstGeom prst="rect">
            <a:avLst/>
          </a:prstGeom>
          <a:noFill/>
          <a:ln>
            <a:noFill/>
          </a:ln>
        </p:spPr>
      </p:pic>
      <p:sp>
        <p:nvSpPr>
          <p:cNvPr id="424" name="Google Shape;424;p59"/>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http://atomicdesign.bradfrost.com/chapter-2/</a:t>
            </a:r>
            <a:endParaRPr sz="800">
              <a:solidFill>
                <a:srgbClr val="B7B7B7"/>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60"/>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430" name="Google Shape;430;p60"/>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브라우</a:t>
            </a:r>
            <a:r>
              <a:rPr lang="ko"/>
              <a:t>저 라우팅</a:t>
            </a:r>
            <a:r>
              <a:rPr lang="ko"/>
              <a:t>:</a:t>
            </a:r>
            <a:endParaRPr/>
          </a:p>
          <a:p>
            <a:pPr indent="0" lvl="0" marL="0" rtl="0" algn="l">
              <a:spcBef>
                <a:spcPts val="0"/>
              </a:spcBef>
              <a:spcAft>
                <a:spcPts val="0"/>
              </a:spcAft>
              <a:buNone/>
            </a:pPr>
            <a:r>
              <a:rPr lang="ko"/>
              <a:t>React Router</a:t>
            </a:r>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1"/>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브라우</a:t>
            </a:r>
            <a:r>
              <a:rPr lang="ko"/>
              <a:t>저 라우팅</a:t>
            </a:r>
            <a:endParaRPr/>
          </a:p>
        </p:txBody>
      </p:sp>
      <p:sp>
        <p:nvSpPr>
          <p:cNvPr id="436" name="Google Shape;436;p61"/>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서버</a:t>
            </a:r>
            <a:r>
              <a:rPr lang="ko"/>
              <a:t>로 URL 요청을 보내지 않고,</a:t>
            </a:r>
            <a:br>
              <a:rPr lang="ko"/>
            </a:br>
            <a:r>
              <a:rPr lang="ko"/>
              <a:t>브라우저의 history API를 사용하여 URL이 변경되고 이에 따라 페이지 랜더링이 변경 됨</a:t>
            </a:r>
            <a:endParaRPr/>
          </a:p>
        </p:txBody>
      </p:sp>
      <p:pic>
        <p:nvPicPr>
          <p:cNvPr id="437" name="Google Shape;437;p61"/>
          <p:cNvPicPr preferRelativeResize="0"/>
          <p:nvPr/>
        </p:nvPicPr>
        <p:blipFill>
          <a:blip r:embed="rId3">
            <a:alphaModFix/>
          </a:blip>
          <a:stretch>
            <a:fillRect/>
          </a:stretch>
        </p:blipFill>
        <p:spPr>
          <a:xfrm>
            <a:off x="3279900" y="1602350"/>
            <a:ext cx="5711699" cy="1938795"/>
          </a:xfrm>
          <a:prstGeom prst="rect">
            <a:avLst/>
          </a:prstGeom>
          <a:noFill/>
          <a:ln>
            <a:noFill/>
          </a:ln>
        </p:spPr>
      </p:pic>
      <p:sp>
        <p:nvSpPr>
          <p:cNvPr id="438" name="Google Shape;438;p61"/>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https://medium.freecodecamp.org/an-introduction-to-the-redux-first-routing-model-98926ebf53cb</a:t>
            </a:r>
            <a:endParaRPr sz="800">
              <a:solidFill>
                <a:srgbClr val="B7B7B7"/>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ko" sz="2400">
                <a:solidFill>
                  <a:schemeClr val="dk2"/>
                </a:solidFill>
              </a:rPr>
              <a:t>처음 React 프로젝트</a:t>
            </a:r>
            <a:endParaRPr b="0" sz="2400">
              <a:solidFill>
                <a:schemeClr val="dk2"/>
              </a:solidFill>
            </a:endParaRPr>
          </a:p>
          <a:p>
            <a:pPr indent="0" lvl="0" marL="0" rtl="0" algn="l">
              <a:spcBef>
                <a:spcPts val="0"/>
              </a:spcBef>
              <a:spcAft>
                <a:spcPts val="0"/>
              </a:spcAft>
              <a:buNone/>
            </a:pPr>
            <a:r>
              <a:rPr b="0" i="1" lang="ko" sz="1800">
                <a:solidFill>
                  <a:schemeClr val="dk2"/>
                </a:solidFill>
              </a:rPr>
              <a:t>www.ogq.me (2016)</a:t>
            </a:r>
            <a:endParaRPr b="0" i="1" sz="1800">
              <a:solidFill>
                <a:schemeClr val="dk2"/>
              </a:solidFill>
            </a:endParaRPr>
          </a:p>
        </p:txBody>
      </p:sp>
      <p:pic>
        <p:nvPicPr>
          <p:cNvPr id="102" name="Google Shape;102;p17"/>
          <p:cNvPicPr preferRelativeResize="0"/>
          <p:nvPr/>
        </p:nvPicPr>
        <p:blipFill>
          <a:blip r:embed="rId3">
            <a:alphaModFix/>
          </a:blip>
          <a:stretch>
            <a:fillRect/>
          </a:stretch>
        </p:blipFill>
        <p:spPr>
          <a:xfrm>
            <a:off x="4572000" y="-12"/>
            <a:ext cx="4572000" cy="3825717"/>
          </a:xfrm>
          <a:prstGeom prst="rect">
            <a:avLst/>
          </a:prstGeom>
          <a:noFill/>
          <a:ln>
            <a:noFill/>
          </a:ln>
        </p:spPr>
      </p:pic>
      <p:grpSp>
        <p:nvGrpSpPr>
          <p:cNvPr id="103" name="Google Shape;103;p17"/>
          <p:cNvGrpSpPr/>
          <p:nvPr/>
        </p:nvGrpSpPr>
        <p:grpSpPr>
          <a:xfrm>
            <a:off x="6781388" y="2464035"/>
            <a:ext cx="2212050" cy="2537076"/>
            <a:chOff x="6803275" y="395363"/>
            <a:chExt cx="2212050" cy="2537076"/>
          </a:xfrm>
        </p:grpSpPr>
        <p:pic>
          <p:nvPicPr>
            <p:cNvPr id="104" name="Google Shape;104;p17"/>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슬라이드에 메모지를 붙이기 위한 덕트 테이프 조각" id="105" name="Google Shape;105;p17"/>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06" name="Google Shape;106;p1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ko">
                  <a:solidFill>
                    <a:schemeClr val="dk1"/>
                  </a:solidFill>
                  <a:latin typeface="Nanum Gothic"/>
                  <a:ea typeface="Nanum Gothic"/>
                  <a:cs typeface="Nanum Gothic"/>
                  <a:sym typeface="Nanum Gothic"/>
                </a:rPr>
                <a:t>Spec</a:t>
              </a:r>
              <a:endParaRPr>
                <a:solidFill>
                  <a:schemeClr val="dk1"/>
                </a:solidFill>
                <a:latin typeface="Nanum Gothic"/>
                <a:ea typeface="Nanum Gothic"/>
                <a:cs typeface="Nanum Gothic"/>
                <a:sym typeface="Nanum Gothic"/>
              </a:endParaRPr>
            </a:p>
            <a:p>
              <a:pPr indent="0" lvl="0" marL="0" rtl="0" algn="l">
                <a:spcBef>
                  <a:spcPts val="800"/>
                </a:spcBef>
                <a:spcAft>
                  <a:spcPts val="0"/>
                </a:spcAft>
                <a:buClr>
                  <a:schemeClr val="dk2"/>
                </a:buClr>
                <a:buSzPts val="1100"/>
                <a:buFont typeface="Arial"/>
                <a:buNone/>
              </a:pPr>
              <a:r>
                <a:rPr lang="ko" sz="1200">
                  <a:solidFill>
                    <a:schemeClr val="dk2"/>
                  </a:solidFill>
                  <a:latin typeface="Nanum Gothic"/>
                  <a:ea typeface="Nanum Gothic"/>
                  <a:cs typeface="Nanum Gothic"/>
                  <a:sym typeface="Nanum Gothic"/>
                </a:rPr>
                <a:t>React 15.3</a:t>
              </a:r>
              <a:endParaRPr sz="1200">
                <a:solidFill>
                  <a:schemeClr val="dk2"/>
                </a:solidFill>
                <a:latin typeface="Nanum Gothic"/>
                <a:ea typeface="Nanum Gothic"/>
                <a:cs typeface="Nanum Gothic"/>
                <a:sym typeface="Nanum Gothic"/>
              </a:endParaRPr>
            </a:p>
            <a:p>
              <a:pPr indent="0" lvl="0" marL="0" rtl="0" algn="l">
                <a:spcBef>
                  <a:spcPts val="800"/>
                </a:spcBef>
                <a:spcAft>
                  <a:spcPts val="0"/>
                </a:spcAft>
                <a:buClr>
                  <a:schemeClr val="dk2"/>
                </a:buClr>
                <a:buSzPts val="1100"/>
                <a:buFont typeface="Arial"/>
                <a:buNone/>
              </a:pPr>
              <a:r>
                <a:rPr lang="ko" sz="1200">
                  <a:solidFill>
                    <a:schemeClr val="dk2"/>
                  </a:solidFill>
                  <a:latin typeface="Nanum Gothic"/>
                  <a:ea typeface="Nanum Gothic"/>
                  <a:cs typeface="Nanum Gothic"/>
                  <a:sym typeface="Nanum Gothic"/>
                </a:rPr>
                <a:t>Redux + Redux-thunk + Redux-promise</a:t>
              </a:r>
              <a:endParaRPr sz="1200">
                <a:solidFill>
                  <a:schemeClr val="dk2"/>
                </a:solidFill>
                <a:latin typeface="Nanum Gothic"/>
                <a:ea typeface="Nanum Gothic"/>
                <a:cs typeface="Nanum Gothic"/>
                <a:sym typeface="Nanum Gothic"/>
              </a:endParaRPr>
            </a:p>
            <a:p>
              <a:pPr indent="0" lvl="0" marL="0" rtl="0" algn="l">
                <a:spcBef>
                  <a:spcPts val="800"/>
                </a:spcBef>
                <a:spcAft>
                  <a:spcPts val="800"/>
                </a:spcAft>
                <a:buNone/>
              </a:pPr>
              <a:r>
                <a:rPr lang="ko" sz="1200">
                  <a:solidFill>
                    <a:schemeClr val="dk2"/>
                  </a:solidFill>
                  <a:latin typeface="Nanum Gothic"/>
                  <a:ea typeface="Nanum Gothic"/>
                  <a:cs typeface="Nanum Gothic"/>
                  <a:sym typeface="Nanum Gothic"/>
                </a:rPr>
                <a:t>SSR (서버 사이드 랜더링)</a:t>
              </a:r>
              <a:endParaRPr sz="1200">
                <a:solidFill>
                  <a:schemeClr val="dk2"/>
                </a:solidFill>
                <a:latin typeface="Nanum Gothic"/>
                <a:ea typeface="Nanum Gothic"/>
                <a:cs typeface="Nanum Gothic"/>
                <a:sym typeface="Nanum Gothic"/>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2"/>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t>React Router</a:t>
            </a:r>
            <a:endParaRPr/>
          </a:p>
        </p:txBody>
      </p:sp>
      <p:sp>
        <p:nvSpPr>
          <p:cNvPr id="444" name="Google Shape;444;p62"/>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t>npm install react-router-dom</a:t>
            </a:r>
            <a:endParaRPr/>
          </a:p>
          <a:p>
            <a:pPr indent="0" lvl="0" marL="0" rtl="0" algn="ctr">
              <a:spcBef>
                <a:spcPts val="0"/>
              </a:spcBef>
              <a:spcAft>
                <a:spcPts val="0"/>
              </a:spcAft>
              <a:buNone/>
            </a:pPr>
            <a:r>
              <a:rPr lang="ko" sz="1400" u="sng">
                <a:solidFill>
                  <a:schemeClr val="hlink"/>
                </a:solidFill>
                <a:hlinkClick r:id="rId3"/>
              </a:rPr>
              <a:t>https://reacttraining.com/react-router/web/example/basic</a:t>
            </a:r>
            <a:r>
              <a:rPr lang="ko" sz="1400"/>
              <a:t> </a:t>
            </a:r>
            <a:endParaRPr sz="1400"/>
          </a:p>
        </p:txBody>
      </p:sp>
      <p:pic>
        <p:nvPicPr>
          <p:cNvPr id="445" name="Google Shape;445;p62"/>
          <p:cNvPicPr preferRelativeResize="0"/>
          <p:nvPr/>
        </p:nvPicPr>
        <p:blipFill>
          <a:blip r:embed="rId4">
            <a:alphaModFix/>
          </a:blip>
          <a:stretch>
            <a:fillRect/>
          </a:stretch>
        </p:blipFill>
        <p:spPr>
          <a:xfrm>
            <a:off x="4929675" y="1709727"/>
            <a:ext cx="3856925" cy="1724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React Router Dom</a:t>
            </a:r>
            <a:endParaRPr/>
          </a:p>
        </p:txBody>
      </p:sp>
      <p:sp>
        <p:nvSpPr>
          <p:cNvPr id="451" name="Google Shape;451;p63"/>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&lt;Switch&gt;</a:t>
            </a:r>
            <a:endParaRPr/>
          </a:p>
        </p:txBody>
      </p:sp>
      <p:sp>
        <p:nvSpPr>
          <p:cNvPr id="452" name="Google Shape;452;p63"/>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&lt;Link&gt;</a:t>
            </a:r>
            <a:endParaRPr/>
          </a:p>
        </p:txBody>
      </p:sp>
      <p:pic>
        <p:nvPicPr>
          <p:cNvPr id="453" name="Google Shape;453;p63"/>
          <p:cNvPicPr preferRelativeResize="0"/>
          <p:nvPr/>
        </p:nvPicPr>
        <p:blipFill>
          <a:blip r:embed="rId3">
            <a:alphaModFix/>
          </a:blip>
          <a:stretch>
            <a:fillRect/>
          </a:stretch>
        </p:blipFill>
        <p:spPr>
          <a:xfrm>
            <a:off x="2474625" y="1967900"/>
            <a:ext cx="3103850" cy="1344450"/>
          </a:xfrm>
          <a:prstGeom prst="rect">
            <a:avLst/>
          </a:prstGeom>
          <a:noFill/>
          <a:ln>
            <a:noFill/>
          </a:ln>
        </p:spPr>
      </p:pic>
      <p:pic>
        <p:nvPicPr>
          <p:cNvPr id="454" name="Google Shape;454;p63"/>
          <p:cNvPicPr preferRelativeResize="0"/>
          <p:nvPr/>
        </p:nvPicPr>
        <p:blipFill>
          <a:blip r:embed="rId4">
            <a:alphaModFix/>
          </a:blip>
          <a:stretch>
            <a:fillRect/>
          </a:stretch>
        </p:blipFill>
        <p:spPr>
          <a:xfrm>
            <a:off x="5726875" y="1967912"/>
            <a:ext cx="3103850" cy="134443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4"/>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withRouter</a:t>
            </a:r>
            <a:endParaRPr/>
          </a:p>
        </p:txBody>
      </p:sp>
      <p:sp>
        <p:nvSpPr>
          <p:cNvPr id="460" name="Google Shape;460;p64"/>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1" name="Google Shape;461;p64"/>
          <p:cNvPicPr preferRelativeResize="0"/>
          <p:nvPr/>
        </p:nvPicPr>
        <p:blipFill>
          <a:blip r:embed="rId3">
            <a:alphaModFix/>
          </a:blip>
          <a:stretch>
            <a:fillRect/>
          </a:stretch>
        </p:blipFill>
        <p:spPr>
          <a:xfrm>
            <a:off x="4260050" y="700149"/>
            <a:ext cx="4156175" cy="374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React Router Location &amp; History</a:t>
            </a:r>
            <a:endParaRPr/>
          </a:p>
        </p:txBody>
      </p:sp>
      <p:sp>
        <p:nvSpPr>
          <p:cNvPr id="467" name="Google Shape;467;p6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Location</a:t>
            </a:r>
            <a:endParaRPr/>
          </a:p>
        </p:txBody>
      </p:sp>
      <p:sp>
        <p:nvSpPr>
          <p:cNvPr id="468" name="Google Shape;468;p6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History</a:t>
            </a:r>
            <a:endParaRPr/>
          </a:p>
        </p:txBody>
      </p:sp>
      <p:pic>
        <p:nvPicPr>
          <p:cNvPr id="469" name="Google Shape;469;p65"/>
          <p:cNvPicPr preferRelativeResize="0"/>
          <p:nvPr/>
        </p:nvPicPr>
        <p:blipFill>
          <a:blip r:embed="rId3">
            <a:alphaModFix/>
          </a:blip>
          <a:stretch>
            <a:fillRect/>
          </a:stretch>
        </p:blipFill>
        <p:spPr>
          <a:xfrm>
            <a:off x="2474625" y="1967900"/>
            <a:ext cx="3103849" cy="1502915"/>
          </a:xfrm>
          <a:prstGeom prst="rect">
            <a:avLst/>
          </a:prstGeom>
          <a:noFill/>
          <a:ln>
            <a:noFill/>
          </a:ln>
        </p:spPr>
      </p:pic>
      <p:pic>
        <p:nvPicPr>
          <p:cNvPr id="470" name="Google Shape;470;p65"/>
          <p:cNvPicPr preferRelativeResize="0"/>
          <p:nvPr/>
        </p:nvPicPr>
        <p:blipFill>
          <a:blip r:embed="rId4">
            <a:alphaModFix/>
          </a:blip>
          <a:stretch>
            <a:fillRect/>
          </a:stretch>
        </p:blipFill>
        <p:spPr>
          <a:xfrm>
            <a:off x="5726875" y="1967900"/>
            <a:ext cx="3103849" cy="205018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id="475" name="Google Shape;475;p66"/>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476" name="Google Shape;476;p6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Hot Module Replacement</a:t>
            </a:r>
            <a:r>
              <a:rPr lang="ko"/>
              <a:t>:</a:t>
            </a:r>
            <a:endParaRPr/>
          </a:p>
          <a:p>
            <a:pPr indent="0" lvl="0" marL="0" rtl="0" algn="l">
              <a:spcBef>
                <a:spcPts val="0"/>
              </a:spcBef>
              <a:spcAft>
                <a:spcPts val="0"/>
              </a:spcAft>
              <a:buNone/>
            </a:pPr>
            <a:r>
              <a:rPr lang="ko"/>
              <a:t>React Hot Loader</a:t>
            </a:r>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webpack HMR</a:t>
            </a:r>
            <a:endParaRPr/>
          </a:p>
        </p:txBody>
      </p:sp>
      <p:sp>
        <p:nvSpPr>
          <p:cNvPr id="482" name="Google Shape;482;p6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webpack-dev-server</a:t>
            </a:r>
            <a:r>
              <a:rPr lang="ko"/>
              <a:t>를 이용해서 HMR(Hot Module Replacement)를 쉽게</a:t>
            </a:r>
            <a:endParaRPr/>
          </a:p>
          <a:p>
            <a:pPr indent="0" lvl="0" marL="0" rtl="0" algn="l">
              <a:spcBef>
                <a:spcPts val="1600"/>
              </a:spcBef>
              <a:spcAft>
                <a:spcPts val="0"/>
              </a:spcAft>
              <a:buNone/>
            </a:pPr>
            <a:r>
              <a:rPr lang="ko"/>
              <a:t>HMR != live reload</a:t>
            </a:r>
            <a:endParaRPr/>
          </a:p>
          <a:p>
            <a:pPr indent="0" lvl="0" marL="0" rtl="0" algn="l">
              <a:spcBef>
                <a:spcPts val="1600"/>
              </a:spcBef>
              <a:spcAft>
                <a:spcPts val="1600"/>
              </a:spcAft>
              <a:buNone/>
            </a:pPr>
            <a:r>
              <a:t/>
            </a:r>
            <a:endParaRPr/>
          </a:p>
        </p:txBody>
      </p:sp>
      <p:pic>
        <p:nvPicPr>
          <p:cNvPr id="483" name="Google Shape;483;p67"/>
          <p:cNvPicPr preferRelativeResize="0"/>
          <p:nvPr/>
        </p:nvPicPr>
        <p:blipFill>
          <a:blip r:embed="rId3">
            <a:alphaModFix/>
          </a:blip>
          <a:stretch>
            <a:fillRect/>
          </a:stretch>
        </p:blipFill>
        <p:spPr>
          <a:xfrm>
            <a:off x="3279900" y="1389600"/>
            <a:ext cx="5711701" cy="2364310"/>
          </a:xfrm>
          <a:prstGeom prst="rect">
            <a:avLst/>
          </a:prstGeom>
          <a:noFill/>
          <a:ln>
            <a:noFill/>
          </a:ln>
        </p:spPr>
      </p:pic>
      <p:sp>
        <p:nvSpPr>
          <p:cNvPr id="484" name="Google Shape;484;p67"/>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https://www.javascriptstuff.com/understanding-hmr/</a:t>
            </a:r>
            <a:endParaRPr sz="800">
              <a:solidFill>
                <a:srgbClr val="B7B7B7"/>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8"/>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React Hot Loader</a:t>
            </a:r>
            <a:endParaRPr/>
          </a:p>
        </p:txBody>
      </p:sp>
      <p:sp>
        <p:nvSpPr>
          <p:cNvPr id="490" name="Google Shape;490;p68"/>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by </a:t>
            </a:r>
            <a:r>
              <a:rPr lang="ko"/>
              <a:t>Dan Abramov (a.k.a. gaearon)</a:t>
            </a:r>
            <a:endParaRPr/>
          </a:p>
          <a:p>
            <a:pPr indent="0" lvl="0" marL="0" rtl="0" algn="l">
              <a:spcBef>
                <a:spcPts val="1600"/>
              </a:spcBef>
              <a:spcAft>
                <a:spcPts val="0"/>
              </a:spcAft>
              <a:buNone/>
            </a:pPr>
            <a:r>
              <a:rPr lang="ko"/>
              <a:t>Tweak React components in real time ⚛️⚡️</a:t>
            </a:r>
            <a:endParaRPr/>
          </a:p>
          <a:p>
            <a:pPr indent="0" lvl="0" marL="0" rtl="0" algn="l">
              <a:spcBef>
                <a:spcPts val="1600"/>
              </a:spcBef>
              <a:spcAft>
                <a:spcPts val="1600"/>
              </a:spcAft>
              <a:buNone/>
            </a:pPr>
            <a:r>
              <a:rPr lang="ko"/>
              <a:t>React Component를 핫스왑 해주기 때문에 높은 생산성을 위해서 필수로 사용</a:t>
            </a:r>
            <a:endParaRPr/>
          </a:p>
        </p:txBody>
      </p:sp>
      <p:pic>
        <p:nvPicPr>
          <p:cNvPr descr="React’s unique strength is bringing to JavaScript development some of the benefits previously exclusive to more radically functional languages such as Elm and ClojureScript, without forcing you to completely eschew local state or rewrite code with exclusively immutable data structures. In this talk, Dan will demonstrate how React can be used together with Webpack Hot Module Replacement to create a live editing environment with time travel that supercharges your debugging experience and transforms the way you work on real apps every day." id="491" name="Google Shape;491;p68" title="Dan Abramov - Live React: Hot Reloading with Time Travel at react-europe 2015">
            <a:hlinkClick r:id="rId3"/>
          </p:cNvPr>
          <p:cNvPicPr preferRelativeResize="0"/>
          <p:nvPr/>
        </p:nvPicPr>
        <p:blipFill>
          <a:blip r:embed="rId4">
            <a:alphaModFix/>
          </a:blip>
          <a:stretch>
            <a:fillRect/>
          </a:stretch>
        </p:blipFill>
        <p:spPr>
          <a:xfrm>
            <a:off x="3340950" y="479650"/>
            <a:ext cx="5578925" cy="4184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6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CRA: </a:t>
            </a:r>
            <a:r>
              <a:rPr lang="ko"/>
              <a:t>Craco</a:t>
            </a:r>
            <a:endParaRPr/>
          </a:p>
        </p:txBody>
      </p:sp>
      <p:sp>
        <p:nvSpPr>
          <p:cNvPr id="497" name="Google Shape;497;p6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CRA 2.0+ </a:t>
            </a:r>
            <a:r>
              <a:rPr lang="ko"/>
              <a:t>용 커스터마이징 도구</a:t>
            </a:r>
            <a:endParaRPr/>
          </a:p>
          <a:p>
            <a:pPr indent="0" lvl="0" marL="0" rtl="0" algn="l">
              <a:spcBef>
                <a:spcPts val="1600"/>
              </a:spcBef>
              <a:spcAft>
                <a:spcPts val="0"/>
              </a:spcAft>
              <a:buNone/>
            </a:pPr>
            <a:r>
              <a:rPr lang="ko"/>
              <a:t>$ npm install @craco/craco</a:t>
            </a:r>
            <a:endParaRPr/>
          </a:p>
          <a:p>
            <a:pPr indent="0" lvl="0" marL="0" rtl="0" algn="l">
              <a:spcBef>
                <a:spcPts val="1600"/>
              </a:spcBef>
              <a:spcAft>
                <a:spcPts val="0"/>
              </a:spcAft>
              <a:buNone/>
            </a:pPr>
            <a:r>
              <a:rPr lang="ko" sz="1400" u="sng">
                <a:solidFill>
                  <a:schemeClr val="hlink"/>
                </a:solidFill>
                <a:hlinkClick r:id="rId3"/>
              </a:rPr>
              <a:t>https://github.com/sharegate/craco/blob/master/packages/craco</a:t>
            </a:r>
            <a:r>
              <a:rPr lang="ko" sz="1400"/>
              <a:t> </a:t>
            </a:r>
            <a:endParaRPr sz="1400"/>
          </a:p>
          <a:p>
            <a:pPr indent="0" lvl="0" marL="0" rtl="0" algn="l">
              <a:spcBef>
                <a:spcPts val="1600"/>
              </a:spcBef>
              <a:spcAft>
                <a:spcPts val="0"/>
              </a:spcAft>
              <a:buNone/>
            </a:pPr>
            <a:r>
              <a:rPr lang="ko"/>
              <a:t>$ npm install craco-plugin-react-hot-reload</a:t>
            </a:r>
            <a:endParaRPr/>
          </a:p>
          <a:p>
            <a:pPr indent="0" lvl="0" marL="0" rtl="0" algn="l">
              <a:spcBef>
                <a:spcPts val="1600"/>
              </a:spcBef>
              <a:spcAft>
                <a:spcPts val="1600"/>
              </a:spcAft>
              <a:buNone/>
            </a:pPr>
            <a:r>
              <a:rPr lang="ko" sz="1400" u="sng">
                <a:solidFill>
                  <a:schemeClr val="hlink"/>
                </a:solidFill>
                <a:hlinkClick r:id="rId4"/>
              </a:rPr>
              <a:t>https://github.com/HasanAyan/craco-plugin-react-hot-reload</a:t>
            </a:r>
            <a:r>
              <a:rPr lang="ko" sz="1400"/>
              <a:t> </a:t>
            </a:r>
            <a:endParaRPr sz="1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0"/>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Next.js: built-in</a:t>
            </a:r>
            <a:endParaRPr/>
          </a:p>
        </p:txBody>
      </p:sp>
      <p:sp>
        <p:nvSpPr>
          <p:cNvPr id="503" name="Google Shape;503;p70"/>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a:t>
            </a:r>
            <a:endParaRPr/>
          </a:p>
        </p:txBody>
      </p:sp>
      <p:pic>
        <p:nvPicPr>
          <p:cNvPr id="504" name="Google Shape;504;p70"/>
          <p:cNvPicPr preferRelativeResize="0"/>
          <p:nvPr/>
        </p:nvPicPr>
        <p:blipFill>
          <a:blip r:embed="rId3">
            <a:alphaModFix/>
          </a:blip>
          <a:stretch>
            <a:fillRect/>
          </a:stretch>
        </p:blipFill>
        <p:spPr>
          <a:xfrm>
            <a:off x="3163354" y="214813"/>
            <a:ext cx="5818700" cy="4713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pic>
        <p:nvPicPr>
          <p:cNvPr id="509" name="Google Shape;509;p71"/>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510" name="Google Shape;510;p71"/>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검색 엔진을 위한:</a:t>
            </a:r>
            <a:endParaRPr/>
          </a:p>
          <a:p>
            <a:pPr indent="0" lvl="0" marL="0" rtl="0" algn="l">
              <a:spcBef>
                <a:spcPts val="0"/>
              </a:spcBef>
              <a:spcAft>
                <a:spcPts val="0"/>
              </a:spcAft>
              <a:buNone/>
            </a:pPr>
            <a:r>
              <a:rPr lang="ko"/>
              <a:t>SSR (Server-side rendering)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ko" sz="2400">
                <a:solidFill>
                  <a:schemeClr val="dk2"/>
                </a:solidFill>
              </a:rPr>
              <a:t>최근</a:t>
            </a:r>
            <a:r>
              <a:rPr b="0" lang="ko" sz="2400">
                <a:solidFill>
                  <a:schemeClr val="dk2"/>
                </a:solidFill>
              </a:rPr>
              <a:t> React 프로젝트</a:t>
            </a:r>
            <a:endParaRPr b="0" sz="2400">
              <a:solidFill>
                <a:schemeClr val="dk2"/>
              </a:solidFill>
            </a:endParaRPr>
          </a:p>
          <a:p>
            <a:pPr indent="0" lvl="0" marL="0" rtl="0" algn="l">
              <a:spcBef>
                <a:spcPts val="0"/>
              </a:spcBef>
              <a:spcAft>
                <a:spcPts val="0"/>
              </a:spcAft>
              <a:buNone/>
            </a:pPr>
            <a:r>
              <a:rPr b="0" i="1" lang="ko" sz="1800">
                <a:solidFill>
                  <a:schemeClr val="dk2"/>
                </a:solidFill>
              </a:rPr>
              <a:t>www.querypie.com (2019)</a:t>
            </a:r>
            <a:endParaRPr b="0" i="1" sz="1800">
              <a:solidFill>
                <a:schemeClr val="dk2"/>
              </a:solidFill>
            </a:endParaRPr>
          </a:p>
        </p:txBody>
      </p:sp>
      <p:pic>
        <p:nvPicPr>
          <p:cNvPr id="112" name="Google Shape;112;p18"/>
          <p:cNvPicPr preferRelativeResize="0"/>
          <p:nvPr/>
        </p:nvPicPr>
        <p:blipFill>
          <a:blip r:embed="rId3">
            <a:alphaModFix/>
          </a:blip>
          <a:stretch>
            <a:fillRect/>
          </a:stretch>
        </p:blipFill>
        <p:spPr>
          <a:xfrm>
            <a:off x="4517500" y="533900"/>
            <a:ext cx="3854410" cy="2537076"/>
          </a:xfrm>
          <a:prstGeom prst="rect">
            <a:avLst/>
          </a:prstGeom>
          <a:noFill/>
          <a:ln>
            <a:noFill/>
          </a:ln>
        </p:spPr>
      </p:pic>
      <p:pic>
        <p:nvPicPr>
          <p:cNvPr id="113" name="Google Shape;113;p18"/>
          <p:cNvPicPr preferRelativeResize="0"/>
          <p:nvPr/>
        </p:nvPicPr>
        <p:blipFill>
          <a:blip r:embed="rId4">
            <a:alphaModFix/>
          </a:blip>
          <a:stretch>
            <a:fillRect/>
          </a:stretch>
        </p:blipFill>
        <p:spPr>
          <a:xfrm>
            <a:off x="5341825" y="1365025"/>
            <a:ext cx="3854401" cy="2537068"/>
          </a:xfrm>
          <a:prstGeom prst="rect">
            <a:avLst/>
          </a:prstGeom>
          <a:noFill/>
          <a:ln>
            <a:noFill/>
          </a:ln>
        </p:spPr>
      </p:pic>
      <p:grpSp>
        <p:nvGrpSpPr>
          <p:cNvPr id="114" name="Google Shape;114;p18"/>
          <p:cNvGrpSpPr/>
          <p:nvPr/>
        </p:nvGrpSpPr>
        <p:grpSpPr>
          <a:xfrm>
            <a:off x="6781388" y="2464035"/>
            <a:ext cx="2212050" cy="2537076"/>
            <a:chOff x="6803275" y="395363"/>
            <a:chExt cx="2212050" cy="2537076"/>
          </a:xfrm>
        </p:grpSpPr>
        <p:pic>
          <p:nvPicPr>
            <p:cNvPr id="115" name="Google Shape;115;p18"/>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슬라이드에 메모지를 붙이기 위한 덕트 테이프 조각" id="116" name="Google Shape;116;p18"/>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117" name="Google Shape;117;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ko">
                  <a:solidFill>
                    <a:schemeClr val="dk1"/>
                  </a:solidFill>
                  <a:latin typeface="Nanum Gothic"/>
                  <a:ea typeface="Nanum Gothic"/>
                  <a:cs typeface="Nanum Gothic"/>
                  <a:sym typeface="Nanum Gothic"/>
                </a:rPr>
                <a:t>Spec</a:t>
              </a:r>
              <a:endParaRPr>
                <a:solidFill>
                  <a:schemeClr val="dk1"/>
                </a:solidFill>
                <a:latin typeface="Nanum Gothic"/>
                <a:ea typeface="Nanum Gothic"/>
                <a:cs typeface="Nanum Gothic"/>
                <a:sym typeface="Nanum Gothic"/>
              </a:endParaRPr>
            </a:p>
            <a:p>
              <a:pPr indent="0" lvl="0" marL="0" rtl="0" algn="l">
                <a:spcBef>
                  <a:spcPts val="800"/>
                </a:spcBef>
                <a:spcAft>
                  <a:spcPts val="0"/>
                </a:spcAft>
                <a:buClr>
                  <a:schemeClr val="dk2"/>
                </a:buClr>
                <a:buSzPts val="1100"/>
                <a:buFont typeface="Arial"/>
                <a:buNone/>
              </a:pPr>
              <a:r>
                <a:rPr lang="ko" sz="1200">
                  <a:solidFill>
                    <a:schemeClr val="dk2"/>
                  </a:solidFill>
                  <a:latin typeface="Nanum Gothic"/>
                  <a:ea typeface="Nanum Gothic"/>
                  <a:cs typeface="Nanum Gothic"/>
                  <a:sym typeface="Nanum Gothic"/>
                </a:rPr>
                <a:t>React 16.8</a:t>
              </a:r>
              <a:endParaRPr sz="1200">
                <a:solidFill>
                  <a:schemeClr val="dk2"/>
                </a:solidFill>
                <a:latin typeface="Nanum Gothic"/>
                <a:ea typeface="Nanum Gothic"/>
                <a:cs typeface="Nanum Gothic"/>
                <a:sym typeface="Nanum Gothic"/>
              </a:endParaRPr>
            </a:p>
            <a:p>
              <a:pPr indent="0" lvl="0" marL="0" rtl="0" algn="l">
                <a:spcBef>
                  <a:spcPts val="800"/>
                </a:spcBef>
                <a:spcAft>
                  <a:spcPts val="0"/>
                </a:spcAft>
                <a:buClr>
                  <a:schemeClr val="dk2"/>
                </a:buClr>
                <a:buSzPts val="1100"/>
                <a:buFont typeface="Arial"/>
                <a:buNone/>
              </a:pPr>
              <a:r>
                <a:rPr lang="ko" sz="1200">
                  <a:solidFill>
                    <a:schemeClr val="dk2"/>
                  </a:solidFill>
                  <a:latin typeface="Nanum Gothic"/>
                  <a:ea typeface="Nanum Gothic"/>
                  <a:cs typeface="Nanum Gothic"/>
                  <a:sym typeface="Nanum Gothic"/>
                </a:rPr>
                <a:t>MobX + MobX-state-tree</a:t>
              </a:r>
              <a:endParaRPr sz="1200">
                <a:solidFill>
                  <a:schemeClr val="dk2"/>
                </a:solidFill>
                <a:latin typeface="Nanum Gothic"/>
                <a:ea typeface="Nanum Gothic"/>
                <a:cs typeface="Nanum Gothic"/>
                <a:sym typeface="Nanum Gothic"/>
              </a:endParaRPr>
            </a:p>
            <a:p>
              <a:pPr indent="0" lvl="0" marL="0" rtl="0" algn="l">
                <a:spcBef>
                  <a:spcPts val="800"/>
                </a:spcBef>
                <a:spcAft>
                  <a:spcPts val="0"/>
                </a:spcAft>
                <a:buClr>
                  <a:schemeClr val="dk2"/>
                </a:buClr>
                <a:buSzPts val="1100"/>
                <a:buFont typeface="Arial"/>
                <a:buNone/>
              </a:pPr>
              <a:r>
                <a:rPr lang="ko" sz="1200">
                  <a:solidFill>
                    <a:schemeClr val="dk2"/>
                  </a:solidFill>
                  <a:latin typeface="Nanum Gothic"/>
                  <a:ea typeface="Nanum Gothic"/>
                  <a:cs typeface="Nanum Gothic"/>
                  <a:sym typeface="Nanum Gothic"/>
                </a:rPr>
                <a:t>Electron + Node.js + Java</a:t>
              </a:r>
              <a:endParaRPr sz="1200">
                <a:solidFill>
                  <a:schemeClr val="dk2"/>
                </a:solidFill>
                <a:latin typeface="Nanum Gothic"/>
                <a:ea typeface="Nanum Gothic"/>
                <a:cs typeface="Nanum Gothic"/>
                <a:sym typeface="Nanum Gothic"/>
              </a:endParaRPr>
            </a:p>
            <a:p>
              <a:pPr indent="0" lvl="0" marL="0" rtl="0" algn="l">
                <a:spcBef>
                  <a:spcPts val="800"/>
                </a:spcBef>
                <a:spcAft>
                  <a:spcPts val="0"/>
                </a:spcAft>
                <a:buClr>
                  <a:schemeClr val="dk2"/>
                </a:buClr>
                <a:buSzPts val="1100"/>
                <a:buFont typeface="Arial"/>
                <a:buNone/>
              </a:pPr>
              <a:r>
                <a:rPr lang="ko" sz="1200">
                  <a:solidFill>
                    <a:schemeClr val="dk2"/>
                  </a:solidFill>
                  <a:latin typeface="Nanum Gothic"/>
                  <a:ea typeface="Nanum Gothic"/>
                  <a:cs typeface="Nanum Gothic"/>
                  <a:sym typeface="Nanum Gothic"/>
                </a:rPr>
                <a:t>gRPC, axui-datagrid</a:t>
              </a:r>
              <a:endParaRPr sz="1200">
                <a:solidFill>
                  <a:schemeClr val="dk2"/>
                </a:solidFill>
                <a:latin typeface="Nanum Gothic"/>
                <a:ea typeface="Nanum Gothic"/>
                <a:cs typeface="Nanum Gothic"/>
                <a:sym typeface="Nanum Gothic"/>
              </a:endParaRPr>
            </a:p>
            <a:p>
              <a:pPr indent="0" lvl="0" marL="0" rtl="0" algn="l">
                <a:spcBef>
                  <a:spcPts val="800"/>
                </a:spcBef>
                <a:spcAft>
                  <a:spcPts val="800"/>
                </a:spcAft>
                <a:buClr>
                  <a:schemeClr val="dk2"/>
                </a:buClr>
                <a:buSzPts val="1100"/>
                <a:buFont typeface="Arial"/>
                <a:buNone/>
              </a:pPr>
              <a:r>
                <a:t/>
              </a:r>
              <a:endParaRPr sz="1200">
                <a:solidFill>
                  <a:schemeClr val="dk2"/>
                </a:solidFill>
                <a:latin typeface="Nanum Gothic"/>
                <a:ea typeface="Nanum Gothic"/>
                <a:cs typeface="Nanum Gothic"/>
                <a:sym typeface="Nanum Gothic"/>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2"/>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CSR</a:t>
            </a:r>
            <a:endParaRPr/>
          </a:p>
        </p:txBody>
      </p:sp>
      <p:sp>
        <p:nvSpPr>
          <p:cNvPr id="516" name="Google Shape;516;p72"/>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Client-side rendering</a:t>
            </a:r>
            <a:endParaRPr/>
          </a:p>
        </p:txBody>
      </p:sp>
      <p:pic>
        <p:nvPicPr>
          <p:cNvPr id="517" name="Google Shape;517;p72"/>
          <p:cNvPicPr preferRelativeResize="0"/>
          <p:nvPr/>
        </p:nvPicPr>
        <p:blipFill>
          <a:blip r:embed="rId3">
            <a:alphaModFix/>
          </a:blip>
          <a:stretch>
            <a:fillRect/>
          </a:stretch>
        </p:blipFill>
        <p:spPr>
          <a:xfrm>
            <a:off x="3127500" y="556588"/>
            <a:ext cx="5711700" cy="4030318"/>
          </a:xfrm>
          <a:prstGeom prst="rect">
            <a:avLst/>
          </a:prstGeom>
          <a:noFill/>
          <a:ln>
            <a:noFill/>
          </a:ln>
        </p:spPr>
      </p:pic>
      <p:sp>
        <p:nvSpPr>
          <p:cNvPr id="518" name="Google Shape;518;p72"/>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https://medium.com/walmartlabs/the-benefits-of-server-side-rendering-over-client-side-rendering-5d07ff2cefe8</a:t>
            </a:r>
            <a:endParaRPr sz="800">
              <a:solidFill>
                <a:srgbClr val="B7B7B7"/>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3"/>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S</a:t>
            </a:r>
            <a:r>
              <a:rPr lang="ko"/>
              <a:t>SR</a:t>
            </a:r>
            <a:endParaRPr/>
          </a:p>
        </p:txBody>
      </p:sp>
      <p:sp>
        <p:nvSpPr>
          <p:cNvPr id="524" name="Google Shape;524;p73"/>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Server</a:t>
            </a:r>
            <a:r>
              <a:rPr lang="ko"/>
              <a:t>-side rendering</a:t>
            </a:r>
            <a:endParaRPr/>
          </a:p>
        </p:txBody>
      </p:sp>
      <p:sp>
        <p:nvSpPr>
          <p:cNvPr id="525" name="Google Shape;525;p73"/>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https://medium.com/walmartlabs/the-benefits-of-server-side-rendering-over-client-side-rendering-5d07ff2cefe8</a:t>
            </a:r>
            <a:endParaRPr sz="800">
              <a:solidFill>
                <a:srgbClr val="B7B7B7"/>
              </a:solidFill>
            </a:endParaRPr>
          </a:p>
        </p:txBody>
      </p:sp>
      <p:pic>
        <p:nvPicPr>
          <p:cNvPr id="526" name="Google Shape;526;p73"/>
          <p:cNvPicPr preferRelativeResize="0"/>
          <p:nvPr/>
        </p:nvPicPr>
        <p:blipFill>
          <a:blip r:embed="rId3">
            <a:alphaModFix/>
          </a:blip>
          <a:stretch>
            <a:fillRect/>
          </a:stretch>
        </p:blipFill>
        <p:spPr>
          <a:xfrm>
            <a:off x="3127500" y="556600"/>
            <a:ext cx="5558884" cy="39641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4"/>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t>SSR</a:t>
            </a:r>
            <a:endParaRPr/>
          </a:p>
        </p:txBody>
      </p:sp>
      <p:sp>
        <p:nvSpPr>
          <p:cNvPr id="532" name="Google Shape;532;p74"/>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t>(Server-side rendering)</a:t>
            </a:r>
            <a:endParaRPr/>
          </a:p>
        </p:txBody>
      </p:sp>
      <p:sp>
        <p:nvSpPr>
          <p:cNvPr id="533" name="Google Shape;533;p7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Search Engine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ko"/>
              <a:t>Social Media</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ko"/>
              <a:t>Performance</a:t>
            </a:r>
            <a:endParaRPr/>
          </a:p>
        </p:txBody>
      </p:sp>
      <p:pic>
        <p:nvPicPr>
          <p:cNvPr id="534" name="Google Shape;534;p74"/>
          <p:cNvPicPr preferRelativeResize="0"/>
          <p:nvPr/>
        </p:nvPicPr>
        <p:blipFill>
          <a:blip r:embed="rId3">
            <a:alphaModFix/>
          </a:blip>
          <a:stretch>
            <a:fillRect/>
          </a:stretch>
        </p:blipFill>
        <p:spPr>
          <a:xfrm>
            <a:off x="7716850" y="1031000"/>
            <a:ext cx="837824" cy="837824"/>
          </a:xfrm>
          <a:prstGeom prst="rect">
            <a:avLst/>
          </a:prstGeom>
          <a:noFill/>
          <a:ln>
            <a:noFill/>
          </a:ln>
        </p:spPr>
      </p:pic>
      <p:pic>
        <p:nvPicPr>
          <p:cNvPr id="535" name="Google Shape;535;p74"/>
          <p:cNvPicPr preferRelativeResize="0"/>
          <p:nvPr/>
        </p:nvPicPr>
        <p:blipFill>
          <a:blip r:embed="rId4">
            <a:alphaModFix/>
          </a:blip>
          <a:stretch>
            <a:fillRect/>
          </a:stretch>
        </p:blipFill>
        <p:spPr>
          <a:xfrm>
            <a:off x="6674250" y="1031000"/>
            <a:ext cx="837825" cy="837825"/>
          </a:xfrm>
          <a:prstGeom prst="rect">
            <a:avLst/>
          </a:prstGeom>
          <a:noFill/>
          <a:ln>
            <a:noFill/>
          </a:ln>
        </p:spPr>
      </p:pic>
      <p:pic>
        <p:nvPicPr>
          <p:cNvPr id="536" name="Google Shape;536;p74"/>
          <p:cNvPicPr preferRelativeResize="0"/>
          <p:nvPr/>
        </p:nvPicPr>
        <p:blipFill>
          <a:blip r:embed="rId5">
            <a:alphaModFix/>
          </a:blip>
          <a:stretch>
            <a:fillRect/>
          </a:stretch>
        </p:blipFill>
        <p:spPr>
          <a:xfrm>
            <a:off x="6528024" y="1922250"/>
            <a:ext cx="1130275" cy="1130275"/>
          </a:xfrm>
          <a:prstGeom prst="rect">
            <a:avLst/>
          </a:prstGeom>
          <a:noFill/>
          <a:ln>
            <a:noFill/>
          </a:ln>
        </p:spPr>
      </p:pic>
      <p:pic>
        <p:nvPicPr>
          <p:cNvPr id="537" name="Google Shape;537;p74"/>
          <p:cNvPicPr preferRelativeResize="0"/>
          <p:nvPr/>
        </p:nvPicPr>
        <p:blipFill>
          <a:blip r:embed="rId6">
            <a:alphaModFix/>
          </a:blip>
          <a:stretch>
            <a:fillRect/>
          </a:stretch>
        </p:blipFill>
        <p:spPr>
          <a:xfrm>
            <a:off x="7754176" y="2105813"/>
            <a:ext cx="763150" cy="763150"/>
          </a:xfrm>
          <a:prstGeom prst="rect">
            <a:avLst/>
          </a:prstGeom>
          <a:noFill/>
          <a:ln>
            <a:noFill/>
          </a:ln>
        </p:spPr>
      </p:pic>
      <p:pic>
        <p:nvPicPr>
          <p:cNvPr id="538" name="Google Shape;538;p74"/>
          <p:cNvPicPr preferRelativeResize="0"/>
          <p:nvPr/>
        </p:nvPicPr>
        <p:blipFill>
          <a:blip r:embed="rId7">
            <a:alphaModFix/>
          </a:blip>
          <a:stretch>
            <a:fillRect/>
          </a:stretch>
        </p:blipFill>
        <p:spPr>
          <a:xfrm>
            <a:off x="6666738" y="3105950"/>
            <a:ext cx="852848" cy="85284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7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Google &amp; Naver</a:t>
            </a:r>
            <a:endParaRPr/>
          </a:p>
        </p:txBody>
      </p:sp>
      <p:sp>
        <p:nvSpPr>
          <p:cNvPr id="544" name="Google Shape;544;p7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googlebot</a:t>
            </a:r>
            <a:endParaRPr b="1"/>
          </a:p>
          <a:p>
            <a:pPr indent="0" lvl="0" marL="0" rtl="0" algn="l">
              <a:spcBef>
                <a:spcPts val="1600"/>
              </a:spcBef>
              <a:spcAft>
                <a:spcPts val="0"/>
              </a:spcAft>
              <a:buNone/>
            </a:pPr>
            <a:r>
              <a:rPr lang="ko"/>
              <a:t>구글봇은 SPA의 JS를 해석합니다. 하지만 제대로 못합니다…</a:t>
            </a:r>
            <a:endParaRPr/>
          </a:p>
          <a:p>
            <a:pPr indent="0" lvl="0" marL="0" rtl="0" algn="l">
              <a:spcBef>
                <a:spcPts val="1600"/>
              </a:spcBef>
              <a:spcAft>
                <a:spcPts val="0"/>
              </a:spcAft>
              <a:buNone/>
            </a:pPr>
            <a:r>
              <a:rPr lang="ko"/>
              <a:t>동일 기간에 수집 수의 절대적 차이가 존재 (경험적 10배 가량)</a:t>
            </a:r>
            <a:endParaRPr/>
          </a:p>
          <a:p>
            <a:pPr indent="0" lvl="0" marL="0" rtl="0" algn="l">
              <a:spcBef>
                <a:spcPts val="1600"/>
              </a:spcBef>
              <a:spcAft>
                <a:spcPts val="1600"/>
              </a:spcAft>
              <a:buNone/>
            </a:pPr>
            <a:r>
              <a:rPr lang="ko"/>
              <a:t>높은 확율로 엉뚱한 데이터가 수집됨</a:t>
            </a:r>
            <a:endParaRPr/>
          </a:p>
        </p:txBody>
      </p:sp>
      <p:sp>
        <p:nvSpPr>
          <p:cNvPr id="545" name="Google Shape;545;p7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Yeti</a:t>
            </a:r>
            <a:endParaRPr b="1"/>
          </a:p>
          <a:p>
            <a:pPr indent="0" lvl="0" marL="0" rtl="0" algn="l">
              <a:spcBef>
                <a:spcPts val="1600"/>
              </a:spcBef>
              <a:spcAft>
                <a:spcPts val="0"/>
              </a:spcAft>
              <a:buNone/>
            </a:pPr>
            <a:r>
              <a:rPr lang="ko"/>
              <a:t>네이버의 Yeti는 JS를 해석하지 못합니다.</a:t>
            </a:r>
            <a:endParaRPr/>
          </a:p>
          <a:p>
            <a:pPr indent="0" lvl="0" marL="0" rtl="0" algn="l">
              <a:spcBef>
                <a:spcPts val="1600"/>
              </a:spcBef>
              <a:spcAft>
                <a:spcPts val="1600"/>
              </a:spcAft>
              <a:buNone/>
            </a:pPr>
            <a:r>
              <a:rPr lang="ko"/>
              <a:t>엉뚱한 데이터가 수집됨</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7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CRA: </a:t>
            </a:r>
            <a:r>
              <a:rPr lang="ko"/>
              <a:t>cra-universal</a:t>
            </a:r>
            <a:endParaRPr/>
          </a:p>
        </p:txBody>
      </p:sp>
      <p:sp>
        <p:nvSpPr>
          <p:cNvPr id="551" name="Google Shape;551;p7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 npm i</a:t>
            </a:r>
            <a:r>
              <a:rPr lang="ko"/>
              <a:t> -D cra-universal</a:t>
            </a:r>
            <a:endParaRPr/>
          </a:p>
          <a:p>
            <a:pPr indent="0" lvl="0" marL="0" rtl="0" algn="l">
              <a:spcBef>
                <a:spcPts val="1600"/>
              </a:spcBef>
              <a:spcAft>
                <a:spcPts val="0"/>
              </a:spcAft>
              <a:buNone/>
            </a:pPr>
            <a:r>
              <a:rPr lang="ko"/>
              <a:t>$ npm i @cra-express/core</a:t>
            </a:r>
            <a:endParaRPr/>
          </a:p>
          <a:p>
            <a:pPr indent="0" lvl="0" marL="0" rtl="0" algn="l">
              <a:spcBef>
                <a:spcPts val="1600"/>
              </a:spcBef>
              <a:spcAft>
                <a:spcPts val="0"/>
              </a:spcAft>
              <a:buNone/>
            </a:pPr>
            <a:r>
              <a:rPr lang="ko" sz="1400" u="sng">
                <a:solidFill>
                  <a:schemeClr val="hlink"/>
                </a:solidFill>
                <a:hlinkClick r:id="rId3"/>
              </a:rPr>
              <a:t>https://github.com/antonybudianto/cra-universal</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rPr lang="ko"/>
              <a:t>Start is as easy as pie… Only Start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Next.js: built-in</a:t>
            </a:r>
            <a:endParaRPr/>
          </a:p>
        </p:txBody>
      </p:sp>
      <p:sp>
        <p:nvSpPr>
          <p:cNvPr id="557" name="Google Shape;557;p7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a:t>
            </a:r>
            <a:endParaRPr/>
          </a:p>
        </p:txBody>
      </p:sp>
      <p:pic>
        <p:nvPicPr>
          <p:cNvPr id="558" name="Google Shape;558;p77"/>
          <p:cNvPicPr preferRelativeResize="0"/>
          <p:nvPr/>
        </p:nvPicPr>
        <p:blipFill>
          <a:blip r:embed="rId3">
            <a:alphaModFix/>
          </a:blip>
          <a:stretch>
            <a:fillRect/>
          </a:stretch>
        </p:blipFill>
        <p:spPr>
          <a:xfrm>
            <a:off x="3165425" y="405163"/>
            <a:ext cx="5711698" cy="433318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78"/>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Next.js: built-in</a:t>
            </a:r>
            <a:endParaRPr/>
          </a:p>
        </p:txBody>
      </p:sp>
      <p:sp>
        <p:nvSpPr>
          <p:cNvPr id="564" name="Google Shape;564;p78"/>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getInitialProps</a:t>
            </a:r>
            <a:endParaRPr/>
          </a:p>
          <a:p>
            <a:pPr indent="0" lvl="0" marL="0" rtl="0" algn="l">
              <a:spcBef>
                <a:spcPts val="1600"/>
              </a:spcBef>
              <a:spcAft>
                <a:spcPts val="1600"/>
              </a:spcAft>
              <a:buNone/>
            </a:pPr>
            <a:r>
              <a:rPr lang="ko" u="sng">
                <a:solidFill>
                  <a:schemeClr val="hlink"/>
                </a:solidFill>
                <a:hlinkClick r:id="rId3"/>
              </a:rPr>
              <a:t>https://github.com/zeit/next.js/#fetching-data-and-component-lifecycle</a:t>
            </a:r>
            <a:r>
              <a:rPr lang="ko"/>
              <a:t> </a:t>
            </a:r>
            <a:endParaRPr/>
          </a:p>
        </p:txBody>
      </p:sp>
      <p:pic>
        <p:nvPicPr>
          <p:cNvPr id="565" name="Google Shape;565;p78"/>
          <p:cNvPicPr preferRelativeResize="0"/>
          <p:nvPr/>
        </p:nvPicPr>
        <p:blipFill>
          <a:blip r:embed="rId4">
            <a:alphaModFix/>
          </a:blip>
          <a:stretch>
            <a:fillRect/>
          </a:stretch>
        </p:blipFill>
        <p:spPr>
          <a:xfrm>
            <a:off x="3173050" y="413150"/>
            <a:ext cx="5711701" cy="431720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pic>
        <p:nvPicPr>
          <p:cNvPr id="570" name="Google Shape;570;p79"/>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571" name="Google Shape;571;p79"/>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배포하기:</a:t>
            </a:r>
            <a:br>
              <a:rPr lang="ko"/>
            </a:br>
            <a:r>
              <a:rPr lang="ko"/>
              <a:t>S3 / Github / Heroku / Zeit / </a:t>
            </a:r>
            <a:r>
              <a:rPr lang="ko"/>
              <a:t>Lambda</a:t>
            </a:r>
            <a:r>
              <a:rPr lang="ko"/>
              <a:t> / </a:t>
            </a:r>
            <a:r>
              <a:rPr lang="ko"/>
              <a:t>ECS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S3</a:t>
            </a:r>
            <a:endParaRPr/>
          </a:p>
        </p:txBody>
      </p:sp>
      <p:sp>
        <p:nvSpPr>
          <p:cNvPr id="577" name="Google Shape;577;p8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AWS S3 </a:t>
            </a:r>
            <a:r>
              <a:rPr lang="ko"/>
              <a:t>의 정적 사이트 호스팅 기능을 이용</a:t>
            </a:r>
            <a:endParaRPr/>
          </a:p>
          <a:p>
            <a:pPr indent="0" lvl="0" marL="0" rtl="0" algn="l">
              <a:spcBef>
                <a:spcPts val="1600"/>
              </a:spcBef>
              <a:spcAft>
                <a:spcPts val="0"/>
              </a:spcAft>
              <a:buNone/>
            </a:pPr>
            <a:r>
              <a:rPr lang="ko"/>
              <a:t>$ npm run build</a:t>
            </a:r>
            <a:endParaRPr/>
          </a:p>
          <a:p>
            <a:pPr indent="0" lvl="0" marL="0" rtl="0" algn="l">
              <a:spcBef>
                <a:spcPts val="1600"/>
              </a:spcBef>
              <a:spcAft>
                <a:spcPts val="0"/>
              </a:spcAft>
              <a:buNone/>
            </a:pPr>
            <a:r>
              <a:rPr lang="ko"/>
              <a:t>CRA의 빌드 결과인 index.html + *.js + etc 파일을 S3에 업로드</a:t>
            </a:r>
            <a:endParaRPr/>
          </a:p>
          <a:p>
            <a:pPr indent="0" lvl="0" marL="0" rtl="0" algn="l">
              <a:spcBef>
                <a:spcPts val="1600"/>
              </a:spcBef>
              <a:spcAft>
                <a:spcPts val="0"/>
              </a:spcAft>
              <a:buNone/>
            </a:pPr>
            <a:r>
              <a:rPr lang="ko" sz="1400" u="sng">
                <a:solidFill>
                  <a:schemeClr val="hlink"/>
                </a:solidFill>
                <a:hlinkClick r:id="rId3"/>
              </a:rPr>
              <a:t>https://react-etc.vlpt.us/08.deploy-s3.html</a:t>
            </a:r>
            <a:r>
              <a:rPr lang="ko" sz="1400"/>
              <a:t> </a:t>
            </a:r>
            <a:endParaRPr sz="1400"/>
          </a:p>
          <a:p>
            <a:pPr indent="-342900" lvl="0" marL="457200" rtl="0" algn="l">
              <a:spcBef>
                <a:spcPts val="1600"/>
              </a:spcBef>
              <a:spcAft>
                <a:spcPts val="0"/>
              </a:spcAft>
              <a:buSzPts val="1800"/>
              <a:buChar char="-"/>
            </a:pPr>
            <a:r>
              <a:rPr lang="ko"/>
              <a:t>매우 저렴한 비용</a:t>
            </a:r>
            <a:endParaRPr/>
          </a:p>
          <a:p>
            <a:pPr indent="-342900" lvl="0" marL="457200" rtl="0" algn="l">
              <a:spcBef>
                <a:spcPts val="0"/>
              </a:spcBef>
              <a:spcAft>
                <a:spcPts val="0"/>
              </a:spcAft>
              <a:buSzPts val="1800"/>
              <a:buChar char="-"/>
            </a:pPr>
            <a:r>
              <a:rPr lang="ko"/>
              <a:t>SSR 불가로 정적 페이지에 적합</a:t>
            </a:r>
            <a:endParaRPr/>
          </a:p>
        </p:txBody>
      </p:sp>
      <p:pic>
        <p:nvPicPr>
          <p:cNvPr id="578" name="Google Shape;578;p80"/>
          <p:cNvPicPr preferRelativeResize="0"/>
          <p:nvPr/>
        </p:nvPicPr>
        <p:blipFill>
          <a:blip r:embed="rId4">
            <a:alphaModFix/>
          </a:blip>
          <a:stretch>
            <a:fillRect/>
          </a:stretch>
        </p:blipFill>
        <p:spPr>
          <a:xfrm>
            <a:off x="434775" y="1595774"/>
            <a:ext cx="1493950" cy="18045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8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Github</a:t>
            </a:r>
            <a:endParaRPr/>
          </a:p>
        </p:txBody>
      </p:sp>
      <p:sp>
        <p:nvSpPr>
          <p:cNvPr id="584" name="Google Shape;584;p8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github pages 기능</a:t>
            </a:r>
            <a:r>
              <a:rPr lang="ko"/>
              <a:t>을 이용</a:t>
            </a:r>
            <a:endParaRPr/>
          </a:p>
          <a:p>
            <a:pPr indent="0" lvl="0" marL="0" rtl="0" algn="l">
              <a:spcBef>
                <a:spcPts val="1600"/>
              </a:spcBef>
              <a:spcAft>
                <a:spcPts val="0"/>
              </a:spcAft>
              <a:buNone/>
            </a:pPr>
            <a:r>
              <a:rPr lang="ko"/>
              <a:t>$ npm install gh-pages</a:t>
            </a:r>
            <a:endParaRPr/>
          </a:p>
          <a:p>
            <a:pPr indent="0" lvl="0" marL="0" rtl="0" algn="l">
              <a:spcBef>
                <a:spcPts val="1600"/>
              </a:spcBef>
              <a:spcAft>
                <a:spcPts val="0"/>
              </a:spcAft>
              <a:buNone/>
            </a:pPr>
            <a:r>
              <a:rPr lang="ko" sz="1400" u="sng">
                <a:solidFill>
                  <a:schemeClr val="hlink"/>
                </a:solidFill>
                <a:hlinkClick r:id="rId3"/>
              </a:rPr>
              <a:t>https://reactgo.com/deploy-react-app-github-pages/</a:t>
            </a:r>
            <a:endParaRPr sz="1400"/>
          </a:p>
          <a:p>
            <a:pPr indent="0" lvl="0" marL="0" rtl="0" algn="l">
              <a:spcBef>
                <a:spcPts val="1600"/>
              </a:spcBef>
              <a:spcAft>
                <a:spcPts val="0"/>
              </a:spcAft>
              <a:buNone/>
            </a:pPr>
            <a:r>
              <a:rPr lang="ko"/>
              <a:t>gh-pages branch에 build 결과를 커밋해서 동작</a:t>
            </a:r>
            <a:endParaRPr/>
          </a:p>
          <a:p>
            <a:pPr indent="-342900" lvl="0" marL="457200" rtl="0" algn="l">
              <a:spcBef>
                <a:spcPts val="1600"/>
              </a:spcBef>
              <a:spcAft>
                <a:spcPts val="0"/>
              </a:spcAft>
              <a:buSzPts val="1800"/>
              <a:buChar char="-"/>
            </a:pPr>
            <a:r>
              <a:rPr lang="ko"/>
              <a:t>오픈소스 이면 무료, 글로벌 CDN으로 매우 빠름</a:t>
            </a:r>
            <a:endParaRPr/>
          </a:p>
          <a:p>
            <a:pPr indent="-342900" lvl="0" marL="457200" rtl="0" algn="l">
              <a:spcBef>
                <a:spcPts val="0"/>
              </a:spcBef>
              <a:spcAft>
                <a:spcPts val="0"/>
              </a:spcAft>
              <a:buSzPts val="1800"/>
              <a:buChar char="-"/>
            </a:pPr>
            <a:r>
              <a:rPr lang="ko"/>
              <a:t>SSR 불가로 정적 페이지에 적합</a:t>
            </a:r>
            <a:endParaRPr/>
          </a:p>
          <a:p>
            <a:pPr indent="0" lvl="0" marL="0" rtl="0" algn="l">
              <a:spcBef>
                <a:spcPts val="1600"/>
              </a:spcBef>
              <a:spcAft>
                <a:spcPts val="1600"/>
              </a:spcAft>
              <a:buNone/>
            </a:pPr>
            <a:r>
              <a:t/>
            </a:r>
            <a:endParaRPr/>
          </a:p>
        </p:txBody>
      </p:sp>
      <p:pic>
        <p:nvPicPr>
          <p:cNvPr id="585" name="Google Shape;585;p81"/>
          <p:cNvPicPr preferRelativeResize="0"/>
          <p:nvPr/>
        </p:nvPicPr>
        <p:blipFill>
          <a:blip r:embed="rId4">
            <a:alphaModFix/>
          </a:blip>
          <a:stretch>
            <a:fillRect/>
          </a:stretch>
        </p:blipFill>
        <p:spPr>
          <a:xfrm>
            <a:off x="472925" y="1595775"/>
            <a:ext cx="1563576" cy="1563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1" name="Shape 121"/>
        <p:cNvGrpSpPr/>
        <p:nvPr/>
      </p:nvGrpSpPr>
      <p:grpSpPr>
        <a:xfrm>
          <a:off x="0" y="0"/>
          <a:ext cx="0" cy="0"/>
          <a:chOff x="0" y="0"/>
          <a:chExt cx="0" cy="0"/>
        </a:xfrm>
      </p:grpSpPr>
      <p:sp>
        <p:nvSpPr>
          <p:cNvPr id="122" name="Google Shape;122;p19"/>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3000">
                <a:solidFill>
                  <a:schemeClr val="dk1"/>
                </a:solidFill>
              </a:rPr>
              <a:t>React 언제부터 하셨나요?</a:t>
            </a:r>
            <a:endParaRPr sz="3000">
              <a:solidFill>
                <a:schemeClr val="dk1"/>
              </a:solidFill>
            </a:endParaRPr>
          </a:p>
          <a:p>
            <a:pPr indent="-342900" lvl="0" marL="457200" rtl="0" algn="l">
              <a:spcBef>
                <a:spcPts val="1600"/>
              </a:spcBef>
              <a:spcAft>
                <a:spcPts val="0"/>
              </a:spcAft>
              <a:buClr>
                <a:srgbClr val="000000"/>
              </a:buClr>
              <a:buSzPts val="1800"/>
              <a:buAutoNum type="arabicPeriod"/>
            </a:pPr>
            <a:r>
              <a:rPr lang="ko" sz="1800">
                <a:solidFill>
                  <a:srgbClr val="000000"/>
                </a:solidFill>
              </a:rPr>
              <a:t>1년 이상 마스터</a:t>
            </a:r>
            <a:r>
              <a:rPr i="1" lang="ko" sz="1800" strike="sngStrike">
                <a:solidFill>
                  <a:srgbClr val="B7B7B7"/>
                </a:solidFill>
              </a:rPr>
              <a:t> (집에 가세요)</a:t>
            </a:r>
            <a:endParaRPr i="1" sz="1800" strike="sngStrike">
              <a:solidFill>
                <a:srgbClr val="B7B7B7"/>
              </a:solidFill>
            </a:endParaRPr>
          </a:p>
          <a:p>
            <a:pPr indent="-342900" lvl="0" marL="457200" rtl="0" algn="l">
              <a:spcBef>
                <a:spcPts val="0"/>
              </a:spcBef>
              <a:spcAft>
                <a:spcPts val="0"/>
              </a:spcAft>
              <a:buClr>
                <a:srgbClr val="000000"/>
              </a:buClr>
              <a:buSzPts val="1800"/>
              <a:buAutoNum type="arabicPeriod"/>
            </a:pPr>
            <a:r>
              <a:rPr lang="ko" sz="1800">
                <a:solidFill>
                  <a:srgbClr val="000000"/>
                </a:solidFill>
              </a:rPr>
              <a:t>3개월 이상 경험자</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ko" sz="1800">
                <a:solidFill>
                  <a:srgbClr val="000000"/>
                </a:solidFill>
              </a:rPr>
              <a:t>3개월 이하 초보자</a:t>
            </a:r>
            <a:endParaRPr sz="1800">
              <a:solidFill>
                <a:srgbClr val="000000"/>
              </a:solidFill>
            </a:endParaRPr>
          </a:p>
        </p:txBody>
      </p:sp>
      <p:pic>
        <p:nvPicPr>
          <p:cNvPr descr="Screen Shot 2015-11-19 at 11.46.25 PM.png" id="123" name="Google Shape;123;p19"/>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2"/>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Cloud Application Platform</a:t>
            </a:r>
            <a:endParaRPr/>
          </a:p>
          <a:p>
            <a:pPr indent="0" lvl="0" marL="0" rtl="0" algn="l">
              <a:spcBef>
                <a:spcPts val="1600"/>
              </a:spcBef>
              <a:spcAft>
                <a:spcPts val="0"/>
              </a:spcAft>
              <a:buNone/>
            </a:pPr>
            <a:r>
              <a:rPr lang="ko"/>
              <a:t>Heroku Cli : </a:t>
            </a:r>
            <a:r>
              <a:rPr lang="ko" sz="1400" u="sng">
                <a:solidFill>
                  <a:schemeClr val="hlink"/>
                </a:solidFill>
                <a:hlinkClick r:id="rId3"/>
              </a:rPr>
              <a:t>https://devcenter.heroku.com/articles/heroku-cli</a:t>
            </a:r>
            <a:endParaRPr sz="1400"/>
          </a:p>
          <a:p>
            <a:pPr indent="0" lvl="0" marL="0" rtl="0" algn="l">
              <a:spcBef>
                <a:spcPts val="1600"/>
              </a:spcBef>
              <a:spcAft>
                <a:spcPts val="0"/>
              </a:spcAft>
              <a:buNone/>
            </a:pPr>
            <a:r>
              <a:rPr lang="ko"/>
              <a:t>$ heroku create $APP_NAME</a:t>
            </a:r>
            <a:endParaRPr/>
          </a:p>
          <a:p>
            <a:pPr indent="0" lvl="0" marL="0" rtl="0" algn="l">
              <a:spcBef>
                <a:spcPts val="1600"/>
              </a:spcBef>
              <a:spcAft>
                <a:spcPts val="0"/>
              </a:spcAft>
              <a:buNone/>
            </a:pPr>
            <a:r>
              <a:rPr lang="ko"/>
              <a:t>Guide for Next.js : </a:t>
            </a:r>
            <a:r>
              <a:rPr lang="ko" sz="1400" u="sng">
                <a:solidFill>
                  <a:schemeClr val="hlink"/>
                </a:solidFill>
                <a:hlinkClick r:id="rId4"/>
              </a:rPr>
              <a:t>https://github.com/mars/heroku-nextjs</a:t>
            </a:r>
            <a:r>
              <a:rPr lang="ko"/>
              <a:t> </a:t>
            </a:r>
            <a:endParaRPr/>
          </a:p>
          <a:p>
            <a:pPr indent="-342900" lvl="0" marL="457200" rtl="0" algn="l">
              <a:spcBef>
                <a:spcPts val="1600"/>
              </a:spcBef>
              <a:spcAft>
                <a:spcPts val="0"/>
              </a:spcAft>
              <a:buSzPts val="1800"/>
              <a:buChar char="-"/>
            </a:pPr>
            <a:r>
              <a:rPr lang="ko"/>
              <a:t>as easy as pie, SSR 가능</a:t>
            </a:r>
            <a:endParaRPr/>
          </a:p>
          <a:p>
            <a:pPr indent="-342900" lvl="0" marL="457200" rtl="0" algn="l">
              <a:spcBef>
                <a:spcPts val="0"/>
              </a:spcBef>
              <a:spcAft>
                <a:spcPts val="0"/>
              </a:spcAft>
              <a:buSzPts val="1800"/>
              <a:buChar char="-"/>
            </a:pPr>
            <a:r>
              <a:rPr lang="ko"/>
              <a:t>Free (</a:t>
            </a:r>
            <a:r>
              <a:rPr lang="ko"/>
              <a:t>sleeps after 30 mins of inactivity)</a:t>
            </a:r>
            <a:endParaRPr/>
          </a:p>
        </p:txBody>
      </p:sp>
      <p:sp>
        <p:nvSpPr>
          <p:cNvPr id="591" name="Google Shape;591;p8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Heroku</a:t>
            </a:r>
            <a:endParaRPr/>
          </a:p>
        </p:txBody>
      </p:sp>
      <p:pic>
        <p:nvPicPr>
          <p:cNvPr id="592" name="Google Shape;592;p82"/>
          <p:cNvPicPr preferRelativeResize="0"/>
          <p:nvPr/>
        </p:nvPicPr>
        <p:blipFill>
          <a:blip r:embed="rId5">
            <a:alphaModFix/>
          </a:blip>
          <a:stretch>
            <a:fillRect/>
          </a:stretch>
        </p:blipFill>
        <p:spPr>
          <a:xfrm>
            <a:off x="167675" y="1211350"/>
            <a:ext cx="2105313" cy="250005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8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Zeit: Now</a:t>
            </a:r>
            <a:endParaRPr/>
          </a:p>
        </p:txBody>
      </p:sp>
      <p:sp>
        <p:nvSpPr>
          <p:cNvPr id="598" name="Google Shape;598;p83"/>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Global Serverless Deployments</a:t>
            </a:r>
            <a:endParaRPr/>
          </a:p>
          <a:p>
            <a:pPr indent="0" lvl="0" marL="0" rtl="0" algn="l">
              <a:spcBef>
                <a:spcPts val="1600"/>
              </a:spcBef>
              <a:spcAft>
                <a:spcPts val="0"/>
              </a:spcAft>
              <a:buNone/>
            </a:pPr>
            <a:r>
              <a:rPr lang="ko"/>
              <a:t>Next.js를 개발한 회사가 Zeit</a:t>
            </a:r>
            <a:endParaRPr/>
          </a:p>
          <a:p>
            <a:pPr indent="0" lvl="0" marL="0" rtl="0" algn="l">
              <a:spcBef>
                <a:spcPts val="1600"/>
              </a:spcBef>
              <a:spcAft>
                <a:spcPts val="0"/>
              </a:spcAft>
              <a:buNone/>
            </a:pPr>
            <a:r>
              <a:rPr lang="ko"/>
              <a:t>$ now</a:t>
            </a:r>
            <a:endParaRPr/>
          </a:p>
          <a:p>
            <a:pPr indent="0" lvl="0" marL="0" rtl="0" algn="l">
              <a:spcBef>
                <a:spcPts val="1600"/>
              </a:spcBef>
              <a:spcAft>
                <a:spcPts val="0"/>
              </a:spcAft>
              <a:buNone/>
            </a:pPr>
            <a:r>
              <a:rPr lang="ko" sz="1400" u="sng">
                <a:solidFill>
                  <a:schemeClr val="hlink"/>
                </a:solidFill>
                <a:hlinkClick r:id="rId3"/>
              </a:rPr>
              <a:t>https://zeit.co/guides/deploying-nextjs-with-now</a:t>
            </a:r>
            <a:endParaRPr sz="1400"/>
          </a:p>
          <a:p>
            <a:pPr indent="-342900" lvl="0" marL="457200" rtl="0" algn="l">
              <a:spcBef>
                <a:spcPts val="1600"/>
              </a:spcBef>
              <a:spcAft>
                <a:spcPts val="0"/>
              </a:spcAft>
              <a:buSzPts val="1800"/>
              <a:buChar char="-"/>
            </a:pPr>
            <a:r>
              <a:rPr lang="ko"/>
              <a:t>SSR 가능, 스케일업 쉬움</a:t>
            </a:r>
            <a:endParaRPr/>
          </a:p>
          <a:p>
            <a:pPr indent="-342900" lvl="0" marL="457200" rtl="0" algn="l">
              <a:spcBef>
                <a:spcPts val="0"/>
              </a:spcBef>
              <a:spcAft>
                <a:spcPts val="0"/>
              </a:spcAft>
              <a:buSzPts val="1800"/>
              <a:buChar char="-"/>
            </a:pPr>
            <a:r>
              <a:rPr lang="ko"/>
              <a:t>Free. Unlimited. Pay as you Grow</a:t>
            </a:r>
            <a:endParaRPr/>
          </a:p>
        </p:txBody>
      </p:sp>
      <p:pic>
        <p:nvPicPr>
          <p:cNvPr id="599" name="Google Shape;599;p83"/>
          <p:cNvPicPr preferRelativeResize="0"/>
          <p:nvPr/>
        </p:nvPicPr>
        <p:blipFill>
          <a:blip r:embed="rId4">
            <a:alphaModFix/>
          </a:blip>
          <a:stretch>
            <a:fillRect/>
          </a:stretch>
        </p:blipFill>
        <p:spPr>
          <a:xfrm>
            <a:off x="388975" y="1595775"/>
            <a:ext cx="1693326" cy="16933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8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Lambda (Serverless)</a:t>
            </a:r>
            <a:endParaRPr/>
          </a:p>
        </p:txBody>
      </p:sp>
      <p:sp>
        <p:nvSpPr>
          <p:cNvPr id="605" name="Google Shape;605;p8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Next.js 8 버전</a:t>
            </a:r>
            <a:r>
              <a:rPr lang="ko"/>
              <a:t>의 </a:t>
            </a:r>
            <a:r>
              <a:rPr lang="ko"/>
              <a:t>Serverless 모드를 사용</a:t>
            </a:r>
            <a:endParaRPr/>
          </a:p>
          <a:p>
            <a:pPr indent="-342900" lvl="0" marL="457200" rtl="0" algn="l">
              <a:spcBef>
                <a:spcPts val="1600"/>
              </a:spcBef>
              <a:spcAft>
                <a:spcPts val="0"/>
              </a:spcAft>
              <a:buSzPts val="1800"/>
              <a:buChar char="-"/>
            </a:pPr>
            <a:r>
              <a:rPr lang="ko"/>
              <a:t>Serverless Nextjs Plugin</a:t>
            </a:r>
            <a:endParaRPr/>
          </a:p>
          <a:p>
            <a:pPr indent="-342900" lvl="0" marL="457200" rtl="0" algn="l">
              <a:spcBef>
                <a:spcPts val="0"/>
              </a:spcBef>
              <a:spcAft>
                <a:spcPts val="0"/>
              </a:spcAft>
              <a:buSzPts val="1800"/>
              <a:buChar char="-"/>
            </a:pPr>
            <a:r>
              <a:rPr lang="ko" sz="1400" u="sng">
                <a:solidFill>
                  <a:schemeClr val="hlink"/>
                </a:solidFill>
                <a:hlinkClick r:id="rId3"/>
              </a:rPr>
              <a:t>https://github.com/danielcondemarin/serverless-nextjs-plugin</a:t>
            </a:r>
            <a:endParaRPr sz="1400"/>
          </a:p>
          <a:p>
            <a:pPr indent="0" lvl="0" marL="0" rtl="0" algn="l">
              <a:spcBef>
                <a:spcPts val="1600"/>
              </a:spcBef>
              <a:spcAft>
                <a:spcPts val="0"/>
              </a:spcAft>
              <a:buNone/>
            </a:pPr>
            <a:r>
              <a:rPr lang="ko" strike="sngStrike">
                <a:solidFill>
                  <a:srgbClr val="B7B7B7"/>
                </a:solidFill>
              </a:rPr>
              <a:t>그냥 Zeit의 Now를 쓰자.</a:t>
            </a:r>
            <a:endParaRPr strike="sngStrike">
              <a:solidFill>
                <a:srgbClr val="B7B7B7"/>
              </a:solidFill>
            </a:endParaRPr>
          </a:p>
          <a:p>
            <a:pPr indent="0" lvl="0" marL="0" rtl="0" algn="l">
              <a:spcBef>
                <a:spcPts val="1600"/>
              </a:spcBef>
              <a:spcAft>
                <a:spcPts val="1600"/>
              </a:spcAft>
              <a:buNone/>
            </a:pPr>
            <a:r>
              <a:t/>
            </a:r>
            <a:endParaRPr/>
          </a:p>
        </p:txBody>
      </p:sp>
      <p:pic>
        <p:nvPicPr>
          <p:cNvPr id="606" name="Google Shape;606;p84"/>
          <p:cNvPicPr preferRelativeResize="0"/>
          <p:nvPr/>
        </p:nvPicPr>
        <p:blipFill>
          <a:blip r:embed="rId4">
            <a:alphaModFix/>
          </a:blip>
          <a:stretch>
            <a:fillRect/>
          </a:stretch>
        </p:blipFill>
        <p:spPr>
          <a:xfrm>
            <a:off x="366075" y="1595775"/>
            <a:ext cx="1685677" cy="168567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8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ECS</a:t>
            </a:r>
            <a:endParaRPr/>
          </a:p>
        </p:txBody>
      </p:sp>
      <p:sp>
        <p:nvSpPr>
          <p:cNvPr id="612" name="Google Shape;612;p8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Amazon Elastic Container Service</a:t>
            </a:r>
            <a:endParaRPr/>
          </a:p>
          <a:p>
            <a:pPr indent="-342900" lvl="0" marL="457200" rtl="0" algn="l">
              <a:spcBef>
                <a:spcPts val="1600"/>
              </a:spcBef>
              <a:spcAft>
                <a:spcPts val="0"/>
              </a:spcAft>
              <a:buSzPts val="1800"/>
              <a:buChar char="-"/>
            </a:pPr>
            <a:r>
              <a:rPr lang="ko"/>
              <a:t>Docker 기반으로 구성하여 ECS를 통해서 배포</a:t>
            </a:r>
            <a:endParaRPr/>
          </a:p>
          <a:p>
            <a:pPr indent="-342900" lvl="0" marL="457200" rtl="0" algn="l">
              <a:spcBef>
                <a:spcPts val="0"/>
              </a:spcBef>
              <a:spcAft>
                <a:spcPts val="0"/>
              </a:spcAft>
              <a:buSzPts val="1800"/>
              <a:buChar char="-"/>
            </a:pPr>
            <a:r>
              <a:rPr lang="ko"/>
              <a:t>API Server와 React 환경을 분리할 수 있음</a:t>
            </a:r>
            <a:endParaRPr/>
          </a:p>
          <a:p>
            <a:pPr indent="-342900" lvl="0" marL="457200" rtl="0" algn="l">
              <a:spcBef>
                <a:spcPts val="0"/>
              </a:spcBef>
              <a:spcAft>
                <a:spcPts val="0"/>
              </a:spcAft>
              <a:buSzPts val="1800"/>
              <a:buChar char="-"/>
            </a:pPr>
            <a:r>
              <a:rPr lang="ko"/>
              <a:t>스케일업 쉬움, 무중단 배포 쉬움</a:t>
            </a:r>
            <a:endParaRPr/>
          </a:p>
          <a:p>
            <a:pPr indent="-342900" lvl="0" marL="457200" rtl="0" algn="l">
              <a:spcBef>
                <a:spcPts val="0"/>
              </a:spcBef>
              <a:spcAft>
                <a:spcPts val="0"/>
              </a:spcAft>
              <a:buSzPts val="1800"/>
              <a:buChar char="-"/>
            </a:pPr>
            <a:r>
              <a:rPr lang="ko"/>
              <a:t>설정하기가 쉽지는 않음 </a:t>
            </a:r>
            <a:r>
              <a:rPr lang="ko" strike="sngStrike">
                <a:solidFill>
                  <a:srgbClr val="B7B7B7"/>
                </a:solidFill>
              </a:rPr>
              <a:t>백엔드 개발자에게 부탁하자</a:t>
            </a:r>
            <a:endParaRPr strike="sngStrike">
              <a:solidFill>
                <a:srgbClr val="B7B7B7"/>
              </a:solidFill>
            </a:endParaRPr>
          </a:p>
          <a:p>
            <a:pPr indent="-342900" lvl="0" marL="457200" rtl="0" algn="l">
              <a:spcBef>
                <a:spcPts val="0"/>
              </a:spcBef>
              <a:spcAft>
                <a:spcPts val="0"/>
              </a:spcAft>
              <a:buSzPts val="1800"/>
              <a:buChar char="-"/>
            </a:pPr>
            <a:r>
              <a:rPr lang="ko"/>
              <a:t>쿠버네티스(kubernetes)에 비하면 훨씬 쉬움</a:t>
            </a:r>
            <a:endParaRPr/>
          </a:p>
          <a:p>
            <a:pPr indent="-342900" lvl="0" marL="457200" rtl="0" algn="l">
              <a:spcBef>
                <a:spcPts val="0"/>
              </a:spcBef>
              <a:spcAft>
                <a:spcPts val="0"/>
              </a:spcAft>
              <a:buSzPts val="1800"/>
              <a:buChar char="-"/>
            </a:pPr>
            <a:r>
              <a:rPr lang="ko"/>
              <a:t>Docker 사전 지식 필요</a:t>
            </a:r>
            <a:endParaRPr/>
          </a:p>
        </p:txBody>
      </p:sp>
      <p:pic>
        <p:nvPicPr>
          <p:cNvPr id="613" name="Google Shape;613;p85"/>
          <p:cNvPicPr preferRelativeResize="0"/>
          <p:nvPr/>
        </p:nvPicPr>
        <p:blipFill>
          <a:blip r:embed="rId3">
            <a:alphaModFix/>
          </a:blip>
          <a:stretch>
            <a:fillRect/>
          </a:stretch>
        </p:blipFill>
        <p:spPr>
          <a:xfrm>
            <a:off x="274500" y="1595777"/>
            <a:ext cx="1736750" cy="1736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pic>
        <p:nvPicPr>
          <p:cNvPr id="618" name="Google Shape;618;p86"/>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619" name="Google Shape;619;p8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Bonus:</a:t>
            </a:r>
            <a:endParaRPr/>
          </a:p>
          <a:p>
            <a:pPr indent="0" lvl="0" marL="0" rtl="0" algn="l">
              <a:spcBef>
                <a:spcPts val="0"/>
              </a:spcBef>
              <a:spcAft>
                <a:spcPts val="0"/>
              </a:spcAft>
              <a:buNone/>
            </a:pPr>
            <a:r>
              <a:rPr lang="ko"/>
              <a:t>Hyper</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8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Hyper</a:t>
            </a:r>
            <a:endParaRPr/>
          </a:p>
        </p:txBody>
      </p:sp>
      <p:sp>
        <p:nvSpPr>
          <p:cNvPr id="625" name="Google Shape;625;p8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by Zeit</a:t>
            </a:r>
            <a:endParaRPr/>
          </a:p>
          <a:p>
            <a:pPr indent="0" lvl="0" marL="0" rtl="0" algn="l">
              <a:spcBef>
                <a:spcPts val="1600"/>
              </a:spcBef>
              <a:spcAft>
                <a:spcPts val="0"/>
              </a:spcAft>
              <a:buNone/>
            </a:pPr>
            <a:r>
              <a:rPr lang="ko" u="sng">
                <a:solidFill>
                  <a:schemeClr val="hlink"/>
                </a:solidFill>
                <a:hlinkClick r:id="rId3"/>
              </a:rPr>
              <a:t>https://github.com/zeit/hyper</a:t>
            </a:r>
            <a:endParaRPr/>
          </a:p>
          <a:p>
            <a:pPr indent="0" lvl="0" marL="0" rtl="0" algn="l">
              <a:spcBef>
                <a:spcPts val="1600"/>
              </a:spcBef>
              <a:spcAft>
                <a:spcPts val="1600"/>
              </a:spcAft>
              <a:buNone/>
            </a:pPr>
            <a:r>
              <a:t/>
            </a:r>
            <a:endParaRPr/>
          </a:p>
        </p:txBody>
      </p:sp>
      <p:pic>
        <p:nvPicPr>
          <p:cNvPr id="626" name="Google Shape;626;p87"/>
          <p:cNvPicPr preferRelativeResize="0"/>
          <p:nvPr/>
        </p:nvPicPr>
        <p:blipFill>
          <a:blip r:embed="rId4">
            <a:alphaModFix/>
          </a:blip>
          <a:stretch>
            <a:fillRect/>
          </a:stretch>
        </p:blipFill>
        <p:spPr>
          <a:xfrm>
            <a:off x="3070850" y="152400"/>
            <a:ext cx="5559558" cy="4838700"/>
          </a:xfrm>
          <a:prstGeom prst="rect">
            <a:avLst/>
          </a:prstGeom>
          <a:noFill/>
          <a:ln>
            <a:noFill/>
          </a:ln>
        </p:spPr>
      </p:pic>
      <p:sp>
        <p:nvSpPr>
          <p:cNvPr id="627" name="Google Shape;627;p87"/>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https://hyper.is/</a:t>
            </a:r>
            <a:endParaRPr sz="800">
              <a:solidFill>
                <a:srgbClr val="B7B7B7"/>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8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Hyper</a:t>
            </a:r>
            <a:endParaRPr/>
          </a:p>
        </p:txBody>
      </p:sp>
      <p:sp>
        <p:nvSpPr>
          <p:cNvPr id="633" name="Google Shape;633;p8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u="sng">
                <a:solidFill>
                  <a:schemeClr val="hlink"/>
                </a:solidFill>
                <a:hlinkClick r:id="rId3"/>
              </a:rPr>
              <a:t>https://github.com/zeit/hyper#contribute</a:t>
            </a:r>
            <a:endParaRPr/>
          </a:p>
          <a:p>
            <a:pPr indent="-342900" lvl="0" marL="457200" rtl="0" algn="l">
              <a:spcBef>
                <a:spcPts val="1600"/>
              </a:spcBef>
              <a:spcAft>
                <a:spcPts val="0"/>
              </a:spcAft>
              <a:buSzPts val="1800"/>
              <a:buChar char="●"/>
            </a:pPr>
            <a:r>
              <a:rPr lang="ko"/>
              <a:t>&lt;Windows Only&gt;</a:t>
            </a:r>
            <a:endParaRPr/>
          </a:p>
          <a:p>
            <a:pPr indent="-342900" lvl="0" marL="457200" rtl="0" algn="l">
              <a:spcBef>
                <a:spcPts val="0"/>
              </a:spcBef>
              <a:spcAft>
                <a:spcPts val="0"/>
              </a:spcAft>
              <a:buSzPts val="1800"/>
              <a:buChar char="●"/>
            </a:pPr>
            <a:r>
              <a:rPr lang="ko"/>
              <a:t>$ npm i -g windows-build-tools</a:t>
            </a:r>
            <a:endParaRPr/>
          </a:p>
          <a:p>
            <a:pPr indent="0" lvl="0" marL="0" rtl="0" algn="l">
              <a:spcBef>
                <a:spcPts val="1600"/>
              </a:spcBef>
              <a:spcAft>
                <a:spcPts val="0"/>
              </a:spcAft>
              <a:buNone/>
            </a:pPr>
            <a:r>
              <a:rPr lang="ko"/>
              <a:t>$ git clone https://github.com/zeit/hyper.git</a:t>
            </a:r>
            <a:endParaRPr/>
          </a:p>
          <a:p>
            <a:pPr indent="0" lvl="0" marL="0" rtl="0" algn="l">
              <a:spcBef>
                <a:spcPts val="1600"/>
              </a:spcBef>
              <a:spcAft>
                <a:spcPts val="0"/>
              </a:spcAft>
              <a:buNone/>
            </a:pPr>
            <a:r>
              <a:rPr lang="ko"/>
              <a:t>$ npm i</a:t>
            </a:r>
            <a:endParaRPr/>
          </a:p>
          <a:p>
            <a:pPr indent="0" lvl="0" marL="0" rtl="0" algn="l">
              <a:spcBef>
                <a:spcPts val="1600"/>
              </a:spcBef>
              <a:spcAft>
                <a:spcPts val="1600"/>
              </a:spcAft>
              <a:buNone/>
            </a:pPr>
            <a:r>
              <a:rPr lang="ko"/>
              <a:t>$ npm run dev</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pic>
        <p:nvPicPr>
          <p:cNvPr id="638" name="Google Shape;638;p89"/>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639" name="Google Shape;639;p89"/>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Bonus:</a:t>
            </a:r>
            <a:endParaRPr/>
          </a:p>
          <a:p>
            <a:pPr indent="0" lvl="0" marL="0" rtl="0" algn="l">
              <a:spcBef>
                <a:spcPts val="0"/>
              </a:spcBef>
              <a:spcAft>
                <a:spcPts val="0"/>
              </a:spcAft>
              <a:buNone/>
            </a:pPr>
            <a:r>
              <a:rPr lang="ko"/>
              <a:t>Insomnia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90"/>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Insomnia</a:t>
            </a:r>
            <a:endParaRPr/>
          </a:p>
        </p:txBody>
      </p:sp>
      <p:sp>
        <p:nvSpPr>
          <p:cNvPr id="645" name="Google Shape;645;p90"/>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by Gregory Schier (@gschier)</a:t>
            </a:r>
            <a:endParaRPr/>
          </a:p>
          <a:p>
            <a:pPr indent="0" lvl="0" marL="0" rtl="0" algn="l">
              <a:spcBef>
                <a:spcPts val="1600"/>
              </a:spcBef>
              <a:spcAft>
                <a:spcPts val="0"/>
              </a:spcAft>
              <a:buNone/>
            </a:pPr>
            <a:r>
              <a:rPr lang="ko" u="sng">
                <a:solidFill>
                  <a:schemeClr val="hlink"/>
                </a:solidFill>
                <a:hlinkClick r:id="rId3"/>
              </a:rPr>
              <a:t>https://github.com/getinsomnia/insomnia</a:t>
            </a:r>
            <a:endParaRPr/>
          </a:p>
          <a:p>
            <a:pPr indent="0" lvl="0" marL="0" rtl="0" algn="l">
              <a:spcBef>
                <a:spcPts val="1600"/>
              </a:spcBef>
              <a:spcAft>
                <a:spcPts val="1600"/>
              </a:spcAft>
              <a:buNone/>
            </a:pPr>
            <a:r>
              <a:t/>
            </a:r>
            <a:endParaRPr/>
          </a:p>
        </p:txBody>
      </p:sp>
      <p:sp>
        <p:nvSpPr>
          <p:cNvPr id="646" name="Google Shape;646;p90"/>
          <p:cNvSpPr txBox="1"/>
          <p:nvPr/>
        </p:nvSpPr>
        <p:spPr>
          <a:xfrm>
            <a:off x="283000" y="4845600"/>
            <a:ext cx="8737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rPr>
              <a:t>https://insomnia.rest/</a:t>
            </a:r>
            <a:endParaRPr sz="800">
              <a:solidFill>
                <a:srgbClr val="B7B7B7"/>
              </a:solidFill>
            </a:endParaRPr>
          </a:p>
        </p:txBody>
      </p:sp>
      <p:pic>
        <p:nvPicPr>
          <p:cNvPr id="647" name="Google Shape;647;p90"/>
          <p:cNvPicPr preferRelativeResize="0"/>
          <p:nvPr/>
        </p:nvPicPr>
        <p:blipFill>
          <a:blip r:embed="rId4">
            <a:alphaModFix/>
          </a:blip>
          <a:stretch>
            <a:fillRect/>
          </a:stretch>
        </p:blipFill>
        <p:spPr>
          <a:xfrm>
            <a:off x="3279900" y="152400"/>
            <a:ext cx="5278960" cy="45408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9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Insomnia</a:t>
            </a:r>
            <a:endParaRPr/>
          </a:p>
        </p:txBody>
      </p:sp>
      <p:sp>
        <p:nvSpPr>
          <p:cNvPr id="653" name="Google Shape;653;p9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 git clone https://github.com/getinsomnia/insomnia.git</a:t>
            </a:r>
            <a:endParaRPr/>
          </a:p>
          <a:p>
            <a:pPr indent="0" lvl="0" marL="0" rtl="0" algn="l">
              <a:spcBef>
                <a:spcPts val="1600"/>
              </a:spcBef>
              <a:spcAft>
                <a:spcPts val="0"/>
              </a:spcAft>
              <a:buNone/>
            </a:pPr>
            <a:r>
              <a:rPr lang="ko"/>
              <a:t>$ npm run bootstrap</a:t>
            </a:r>
            <a:endParaRPr/>
          </a:p>
          <a:p>
            <a:pPr indent="0" lvl="0" marL="0" rtl="0" algn="l">
              <a:spcBef>
                <a:spcPts val="1600"/>
              </a:spcBef>
              <a:spcAft>
                <a:spcPts val="1600"/>
              </a:spcAft>
              <a:buNone/>
            </a:pPr>
            <a:r>
              <a:rPr lang="ko"/>
              <a:t>$ npm run app-start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7" name="Shape 127"/>
        <p:cNvGrpSpPr/>
        <p:nvPr/>
      </p:nvGrpSpPr>
      <p:grpSpPr>
        <a:xfrm>
          <a:off x="0" y="0"/>
          <a:ext cx="0" cy="0"/>
          <a:chOff x="0" y="0"/>
          <a:chExt cx="0" cy="0"/>
        </a:xfrm>
      </p:grpSpPr>
      <p:pic>
        <p:nvPicPr>
          <p:cNvPr descr="Screen Shot 2015-11-19 at 11.48.18 PM.png" id="128" name="Google Shape;128;p20"/>
          <p:cNvPicPr preferRelativeResize="0"/>
          <p:nvPr/>
        </p:nvPicPr>
        <p:blipFill rotWithShape="1">
          <a:blip r:embed="rId3">
            <a:alphaModFix/>
          </a:blip>
          <a:srcRect b="0" l="26321" r="26321" t="0"/>
          <a:stretch/>
        </p:blipFill>
        <p:spPr>
          <a:xfrm>
            <a:off x="0" y="0"/>
            <a:ext cx="4567201" cy="5143500"/>
          </a:xfrm>
          <a:prstGeom prst="rect">
            <a:avLst/>
          </a:prstGeom>
          <a:noFill/>
          <a:ln>
            <a:noFill/>
          </a:ln>
        </p:spPr>
      </p:pic>
      <p:sp>
        <p:nvSpPr>
          <p:cNvPr id="129" name="Google Shape;129;p20"/>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3000">
                <a:solidFill>
                  <a:schemeClr val="dk1"/>
                </a:solidFill>
              </a:rPr>
              <a:t>자리를 바꿔 앉아주세요.</a:t>
            </a:r>
            <a:endParaRPr sz="3000">
              <a:solidFill>
                <a:schemeClr val="dk1"/>
              </a:solidFill>
            </a:endParaRPr>
          </a:p>
          <a:p>
            <a:pPr indent="0" lvl="0" marL="0" rtl="0" algn="l">
              <a:spcBef>
                <a:spcPts val="1600"/>
              </a:spcBef>
              <a:spcAft>
                <a:spcPts val="0"/>
              </a:spcAft>
              <a:buClr>
                <a:schemeClr val="dk2"/>
              </a:buClr>
              <a:buSzPts val="1100"/>
              <a:buFont typeface="Arial"/>
              <a:buNone/>
            </a:pPr>
            <a:r>
              <a:rPr lang="ko" sz="1800">
                <a:solidFill>
                  <a:srgbClr val="000000"/>
                </a:solidFill>
              </a:rPr>
              <a:t>가장 큰 공부는 직접 설명해 보는 것입니다.</a:t>
            </a:r>
            <a:endParaRPr sz="1800">
              <a:solidFill>
                <a:srgbClr val="000000"/>
              </a:solidFill>
            </a:endParaRPr>
          </a:p>
          <a:p>
            <a:pPr indent="0" lvl="0" marL="0" rtl="0" algn="l">
              <a:spcBef>
                <a:spcPts val="1600"/>
              </a:spcBef>
              <a:spcAft>
                <a:spcPts val="1600"/>
              </a:spcAft>
              <a:buClr>
                <a:schemeClr val="dk2"/>
              </a:buClr>
              <a:buSzPts val="1100"/>
              <a:buFont typeface="Arial"/>
              <a:buNone/>
            </a:pPr>
            <a:r>
              <a:rPr lang="ko" sz="1800">
                <a:solidFill>
                  <a:srgbClr val="000000"/>
                </a:solidFill>
              </a:rPr>
              <a:t>실습을 따라오다가 놓치면 재미가 없습니다.</a:t>
            </a:r>
            <a:endParaRPr sz="1800">
              <a:solidFill>
                <a:srgbClr val="000000"/>
              </a:solidFill>
            </a:endParaRPr>
          </a:p>
        </p:txBody>
      </p:sp>
      <p:grpSp>
        <p:nvGrpSpPr>
          <p:cNvPr id="130" name="Google Shape;130;p20"/>
          <p:cNvGrpSpPr/>
          <p:nvPr/>
        </p:nvGrpSpPr>
        <p:grpSpPr>
          <a:xfrm>
            <a:off x="134988" y="2464035"/>
            <a:ext cx="2212050" cy="2537076"/>
            <a:chOff x="6803275" y="395363"/>
            <a:chExt cx="2212050" cy="2537076"/>
          </a:xfrm>
        </p:grpSpPr>
        <p:pic>
          <p:nvPicPr>
            <p:cNvPr id="131" name="Google Shape;131;p20"/>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슬라이드에 메모지를 붙이기 위한 덕트 테이프 조각" id="132" name="Google Shape;132;p20"/>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33" name="Google Shape;133;p2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Nanum Gothic"/>
                  <a:ea typeface="Nanum Gothic"/>
                  <a:cs typeface="Nanum Gothic"/>
                  <a:sym typeface="Nanum Gothic"/>
                </a:rPr>
                <a:t>짝</a:t>
              </a:r>
              <a:endParaRPr b="1">
                <a:solidFill>
                  <a:schemeClr val="dk1"/>
                </a:solidFill>
                <a:latin typeface="Nanum Gothic"/>
                <a:ea typeface="Nanum Gothic"/>
                <a:cs typeface="Nanum Gothic"/>
                <a:sym typeface="Nanum Gothic"/>
              </a:endParaRPr>
            </a:p>
            <a:p>
              <a:pPr indent="0" lvl="0" marL="0" rtl="0" algn="l">
                <a:spcBef>
                  <a:spcPts val="800"/>
                </a:spcBef>
                <a:spcAft>
                  <a:spcPts val="800"/>
                </a:spcAft>
                <a:buNone/>
              </a:pPr>
              <a:r>
                <a:rPr lang="ko" sz="1200">
                  <a:solidFill>
                    <a:schemeClr val="dk2"/>
                  </a:solidFill>
                  <a:latin typeface="Nanum Gothic"/>
                  <a:ea typeface="Nanum Gothic"/>
                  <a:cs typeface="Nanum Gothic"/>
                  <a:sym typeface="Nanum Gothic"/>
                </a:rPr>
                <a:t>앞으로 3시간 반 동안 React의 멘토-멘티가 되어 봅시다.</a:t>
              </a:r>
              <a:endParaRPr b="1" sz="1200">
                <a:solidFill>
                  <a:schemeClr val="dk1"/>
                </a:solidFill>
                <a:latin typeface="Nanum Gothic"/>
                <a:ea typeface="Nanum Gothic"/>
                <a:cs typeface="Nanum Gothic"/>
                <a:sym typeface="Nanum Gothic"/>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1"/>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139" name="Google Shape;139;p21"/>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Why</a:t>
            </a:r>
            <a:r>
              <a:rPr lang="ko"/>
              <a:t>:</a:t>
            </a:r>
            <a:endParaRPr/>
          </a:p>
          <a:p>
            <a:pPr indent="0" lvl="0" marL="0" rtl="0" algn="l">
              <a:spcBef>
                <a:spcPts val="0"/>
              </a:spcBef>
              <a:spcAft>
                <a:spcPts val="0"/>
              </a:spcAft>
              <a:buClr>
                <a:schemeClr val="dk2"/>
              </a:buClr>
              <a:buSzPts val="1100"/>
              <a:buFont typeface="Arial"/>
              <a:buNone/>
            </a:pPr>
            <a:r>
              <a:rPr lang="ko">
                <a:solidFill>
                  <a:schemeClr val="accent5"/>
                </a:solidFill>
              </a:rPr>
              <a:t>React</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